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8" r:id="rId4"/>
    <p:sldId id="268" r:id="rId5"/>
    <p:sldId id="266" r:id="rId6"/>
    <p:sldId id="267" r:id="rId7"/>
    <p:sldId id="260" r:id="rId8"/>
    <p:sldId id="261" r:id="rId9"/>
    <p:sldId id="263" r:id="rId10"/>
    <p:sldId id="264"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108" y="-2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CBBFE7C-A473-413D-BD6B-5DCAE83974E5}" type="datetimeFigureOut">
              <a:rPr lang="ru-RU" smtClean="0"/>
              <a:t>17.09.2019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2B0704D-6AF5-4730-9887-A3B9B5B5614F}" type="slidenum">
              <a:rPr lang="ru-RU" smtClean="0"/>
              <a:t>‹#›</a:t>
            </a:fld>
            <a:endParaRPr lang="ru-RU"/>
          </a:p>
        </p:txBody>
      </p:sp>
    </p:spTree>
    <p:extLst>
      <p:ext uri="{BB962C8B-B14F-4D97-AF65-F5344CB8AC3E}">
        <p14:creationId xmlns:p14="http://schemas.microsoft.com/office/powerpoint/2010/main" val="1256467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CBBFE7C-A473-413D-BD6B-5DCAE83974E5}" type="datetimeFigureOut">
              <a:rPr lang="ru-RU" smtClean="0"/>
              <a:t>17.09.2019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2B0704D-6AF5-4730-9887-A3B9B5B5614F}" type="slidenum">
              <a:rPr lang="ru-RU" smtClean="0"/>
              <a:t>‹#›</a:t>
            </a:fld>
            <a:endParaRPr lang="ru-RU"/>
          </a:p>
        </p:txBody>
      </p:sp>
    </p:spTree>
    <p:extLst>
      <p:ext uri="{BB962C8B-B14F-4D97-AF65-F5344CB8AC3E}">
        <p14:creationId xmlns:p14="http://schemas.microsoft.com/office/powerpoint/2010/main" val="4040167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CBBFE7C-A473-413D-BD6B-5DCAE83974E5}" type="datetimeFigureOut">
              <a:rPr lang="ru-RU" smtClean="0"/>
              <a:t>17.09.2019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2B0704D-6AF5-4730-9887-A3B9B5B5614F}" type="slidenum">
              <a:rPr lang="ru-RU" smtClean="0"/>
              <a:t>‹#›</a:t>
            </a:fld>
            <a:endParaRPr lang="ru-RU"/>
          </a:p>
        </p:txBody>
      </p:sp>
    </p:spTree>
    <p:extLst>
      <p:ext uri="{BB962C8B-B14F-4D97-AF65-F5344CB8AC3E}">
        <p14:creationId xmlns:p14="http://schemas.microsoft.com/office/powerpoint/2010/main" val="945095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CBBFE7C-A473-413D-BD6B-5DCAE83974E5}" type="datetimeFigureOut">
              <a:rPr lang="ru-RU" smtClean="0"/>
              <a:t>17.09.2019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2B0704D-6AF5-4730-9887-A3B9B5B5614F}" type="slidenum">
              <a:rPr lang="ru-RU" smtClean="0"/>
              <a:t>‹#›</a:t>
            </a:fld>
            <a:endParaRPr lang="ru-RU"/>
          </a:p>
        </p:txBody>
      </p:sp>
    </p:spTree>
    <p:extLst>
      <p:ext uri="{BB962C8B-B14F-4D97-AF65-F5344CB8AC3E}">
        <p14:creationId xmlns:p14="http://schemas.microsoft.com/office/powerpoint/2010/main" val="2622637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CBBFE7C-A473-413D-BD6B-5DCAE83974E5}" type="datetimeFigureOut">
              <a:rPr lang="ru-RU" smtClean="0"/>
              <a:t>17.09.2019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2B0704D-6AF5-4730-9887-A3B9B5B5614F}" type="slidenum">
              <a:rPr lang="ru-RU" smtClean="0"/>
              <a:t>‹#›</a:t>
            </a:fld>
            <a:endParaRPr lang="ru-RU"/>
          </a:p>
        </p:txBody>
      </p:sp>
    </p:spTree>
    <p:extLst>
      <p:ext uri="{BB962C8B-B14F-4D97-AF65-F5344CB8AC3E}">
        <p14:creationId xmlns:p14="http://schemas.microsoft.com/office/powerpoint/2010/main" val="2926189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CBBFE7C-A473-413D-BD6B-5DCAE83974E5}" type="datetimeFigureOut">
              <a:rPr lang="ru-RU" smtClean="0"/>
              <a:t>17.09.2019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2B0704D-6AF5-4730-9887-A3B9B5B5614F}" type="slidenum">
              <a:rPr lang="ru-RU" smtClean="0"/>
              <a:t>‹#›</a:t>
            </a:fld>
            <a:endParaRPr lang="ru-RU"/>
          </a:p>
        </p:txBody>
      </p:sp>
    </p:spTree>
    <p:extLst>
      <p:ext uri="{BB962C8B-B14F-4D97-AF65-F5344CB8AC3E}">
        <p14:creationId xmlns:p14="http://schemas.microsoft.com/office/powerpoint/2010/main" val="23527066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CBBFE7C-A473-413D-BD6B-5DCAE83974E5}" type="datetimeFigureOut">
              <a:rPr lang="ru-RU" smtClean="0"/>
              <a:t>17.09.2019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2B0704D-6AF5-4730-9887-A3B9B5B5614F}" type="slidenum">
              <a:rPr lang="ru-RU" smtClean="0"/>
              <a:t>‹#›</a:t>
            </a:fld>
            <a:endParaRPr lang="ru-RU"/>
          </a:p>
        </p:txBody>
      </p:sp>
    </p:spTree>
    <p:extLst>
      <p:ext uri="{BB962C8B-B14F-4D97-AF65-F5344CB8AC3E}">
        <p14:creationId xmlns:p14="http://schemas.microsoft.com/office/powerpoint/2010/main" val="558320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CBBFE7C-A473-413D-BD6B-5DCAE83974E5}" type="datetimeFigureOut">
              <a:rPr lang="ru-RU" smtClean="0"/>
              <a:t>17.09.2019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2B0704D-6AF5-4730-9887-A3B9B5B5614F}" type="slidenum">
              <a:rPr lang="ru-RU" smtClean="0"/>
              <a:t>‹#›</a:t>
            </a:fld>
            <a:endParaRPr lang="ru-RU"/>
          </a:p>
        </p:txBody>
      </p:sp>
    </p:spTree>
    <p:extLst>
      <p:ext uri="{BB962C8B-B14F-4D97-AF65-F5344CB8AC3E}">
        <p14:creationId xmlns:p14="http://schemas.microsoft.com/office/powerpoint/2010/main" val="3852080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CBBFE7C-A473-413D-BD6B-5DCAE83974E5}" type="datetimeFigureOut">
              <a:rPr lang="ru-RU" smtClean="0"/>
              <a:t>17.09.2019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2B0704D-6AF5-4730-9887-A3B9B5B5614F}" type="slidenum">
              <a:rPr lang="ru-RU" smtClean="0"/>
              <a:t>‹#›</a:t>
            </a:fld>
            <a:endParaRPr lang="ru-RU"/>
          </a:p>
        </p:txBody>
      </p:sp>
    </p:spTree>
    <p:extLst>
      <p:ext uri="{BB962C8B-B14F-4D97-AF65-F5344CB8AC3E}">
        <p14:creationId xmlns:p14="http://schemas.microsoft.com/office/powerpoint/2010/main" val="3633617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CBBFE7C-A473-413D-BD6B-5DCAE83974E5}" type="datetimeFigureOut">
              <a:rPr lang="ru-RU" smtClean="0"/>
              <a:t>17.09.2019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2B0704D-6AF5-4730-9887-A3B9B5B5614F}" type="slidenum">
              <a:rPr lang="ru-RU" smtClean="0"/>
              <a:t>‹#›</a:t>
            </a:fld>
            <a:endParaRPr lang="ru-RU"/>
          </a:p>
        </p:txBody>
      </p:sp>
    </p:spTree>
    <p:extLst>
      <p:ext uri="{BB962C8B-B14F-4D97-AF65-F5344CB8AC3E}">
        <p14:creationId xmlns:p14="http://schemas.microsoft.com/office/powerpoint/2010/main" val="2634558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CBBFE7C-A473-413D-BD6B-5DCAE83974E5}" type="datetimeFigureOut">
              <a:rPr lang="ru-RU" smtClean="0"/>
              <a:t>17.09.2019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2B0704D-6AF5-4730-9887-A3B9B5B5614F}" type="slidenum">
              <a:rPr lang="ru-RU" smtClean="0"/>
              <a:t>‹#›</a:t>
            </a:fld>
            <a:endParaRPr lang="ru-RU"/>
          </a:p>
        </p:txBody>
      </p:sp>
    </p:spTree>
    <p:extLst>
      <p:ext uri="{BB962C8B-B14F-4D97-AF65-F5344CB8AC3E}">
        <p14:creationId xmlns:p14="http://schemas.microsoft.com/office/powerpoint/2010/main" val="929811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BBFE7C-A473-413D-BD6B-5DCAE83974E5}" type="datetimeFigureOut">
              <a:rPr lang="ru-RU" smtClean="0"/>
              <a:t>17.09.2019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B0704D-6AF5-4730-9887-A3B9B5B5614F}" type="slidenum">
              <a:rPr lang="ru-RU" smtClean="0"/>
              <a:t>‹#›</a:t>
            </a:fld>
            <a:endParaRPr lang="ru-RU"/>
          </a:p>
        </p:txBody>
      </p:sp>
    </p:spTree>
    <p:extLst>
      <p:ext uri="{BB962C8B-B14F-4D97-AF65-F5344CB8AC3E}">
        <p14:creationId xmlns:p14="http://schemas.microsoft.com/office/powerpoint/2010/main" val="26451207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2636912"/>
            <a:ext cx="7772400" cy="2666727"/>
          </a:xfrm>
        </p:spPr>
        <p:txBody>
          <a:bodyPr>
            <a:normAutofit/>
          </a:bodyPr>
          <a:lstStyle/>
          <a:p>
            <a:r>
              <a:rPr lang="ru-RU" sz="4000" b="1" dirty="0" smtClean="0"/>
              <a:t>Профилактика коррупционных правонарушений в сфере образования</a:t>
            </a:r>
            <a:endParaRPr lang="ru-RU" sz="4000" b="1"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104" y="32737"/>
            <a:ext cx="3333750" cy="2505075"/>
          </a:xfrm>
          <a:prstGeom prst="rect">
            <a:avLst/>
          </a:prstGeom>
        </p:spPr>
      </p:pic>
    </p:spTree>
    <p:extLst>
      <p:ext uri="{BB962C8B-B14F-4D97-AF65-F5344CB8AC3E}">
        <p14:creationId xmlns:p14="http://schemas.microsoft.com/office/powerpoint/2010/main" val="16759734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16632"/>
            <a:ext cx="8229600" cy="6009531"/>
          </a:xfrm>
        </p:spPr>
        <p:txBody>
          <a:bodyPr/>
          <a:lstStyle/>
          <a:p>
            <a:pPr marL="0" indent="0">
              <a:buNone/>
            </a:pPr>
            <a:endParaRPr lang="ru-RU" sz="2400" dirty="0" smtClean="0"/>
          </a:p>
          <a:p>
            <a:pPr marL="0" indent="0">
              <a:buNone/>
            </a:pPr>
            <a:endParaRPr lang="ru-RU" sz="2400" dirty="0"/>
          </a:p>
          <a:p>
            <a:pPr marL="0" indent="0">
              <a:buNone/>
            </a:pPr>
            <a:r>
              <a:rPr lang="ru-RU" sz="2400" dirty="0" smtClean="0"/>
              <a:t>Как </a:t>
            </a:r>
            <a:r>
              <a:rPr lang="ru-RU" sz="2400" dirty="0"/>
              <a:t>бы </a:t>
            </a:r>
            <a:r>
              <a:rPr lang="ru-RU" sz="2400" dirty="0" smtClean="0"/>
              <a:t>опрошенные </a:t>
            </a:r>
            <a:r>
              <a:rPr lang="ru-RU" sz="2400" dirty="0"/>
              <a:t>поступили сейчас с учетом судебного разбирательства и времени </a:t>
            </a:r>
            <a:r>
              <a:rPr lang="ru-RU" sz="2400" dirty="0" smtClean="0"/>
              <a:t>нахождения </a:t>
            </a:r>
            <a:r>
              <a:rPr lang="ru-RU" sz="2400" dirty="0"/>
              <a:t>в </a:t>
            </a:r>
            <a:r>
              <a:rPr lang="ru-RU" sz="2400" dirty="0" smtClean="0"/>
              <a:t>исправительном учреждении</a:t>
            </a:r>
            <a:r>
              <a:rPr lang="ru-RU" sz="2400" dirty="0"/>
              <a:t>: </a:t>
            </a:r>
            <a:endParaRPr lang="ru-RU" sz="2400" dirty="0" smtClean="0"/>
          </a:p>
          <a:p>
            <a:pPr marL="0" indent="0">
              <a:buNone/>
            </a:pPr>
            <a:endParaRPr lang="ru-RU" sz="2400" dirty="0"/>
          </a:p>
          <a:p>
            <a:pPr marL="0" indent="0">
              <a:buNone/>
            </a:pPr>
            <a:r>
              <a:rPr lang="ru-RU" sz="2400" dirty="0"/>
              <a:t>а) 12% ответили, что при любых обстоятельствах отказались бы от совершения преступления; </a:t>
            </a:r>
          </a:p>
          <a:p>
            <a:pPr marL="0" indent="0">
              <a:buNone/>
            </a:pPr>
            <a:r>
              <a:rPr lang="ru-RU" sz="2400" dirty="0"/>
              <a:t>б) </a:t>
            </a:r>
            <a:r>
              <a:rPr lang="ru-RU" sz="2400" b="1" dirty="0"/>
              <a:t>56% сказали, что были бы умнее и осмотрительнее</a:t>
            </a:r>
            <a:r>
              <a:rPr lang="ru-RU" sz="2400" dirty="0"/>
              <a:t>;</a:t>
            </a:r>
          </a:p>
          <a:p>
            <a:pPr marL="0" indent="0">
              <a:buNone/>
            </a:pPr>
            <a:r>
              <a:rPr lang="ru-RU" sz="2400" dirty="0"/>
              <a:t>в) в зависимости от обстоятельств поступили бы 32%.</a:t>
            </a:r>
          </a:p>
          <a:p>
            <a:endParaRPr lang="ru-RU" dirty="0"/>
          </a:p>
        </p:txBody>
      </p:sp>
    </p:spTree>
    <p:extLst>
      <p:ext uri="{BB962C8B-B14F-4D97-AF65-F5344CB8AC3E}">
        <p14:creationId xmlns:p14="http://schemas.microsoft.com/office/powerpoint/2010/main" val="16746445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116632"/>
            <a:ext cx="8291264" cy="6009531"/>
          </a:xfrm>
        </p:spPr>
        <p:txBody>
          <a:bodyPr>
            <a:normAutofit/>
          </a:bodyPr>
          <a:lstStyle/>
          <a:p>
            <a:pPr marL="0" indent="0" algn="ctr">
              <a:buNone/>
            </a:pPr>
            <a:endParaRPr lang="ru-RU" sz="2000" b="1" dirty="0" smtClean="0"/>
          </a:p>
          <a:p>
            <a:pPr marL="0" indent="0" algn="ctr">
              <a:buNone/>
            </a:pPr>
            <a:endParaRPr lang="ru-RU" sz="2000" b="1" dirty="0"/>
          </a:p>
          <a:p>
            <a:pPr marL="0" indent="0" algn="ctr">
              <a:buNone/>
            </a:pPr>
            <a:r>
              <a:rPr lang="ru-RU" sz="2000" b="1" dirty="0" smtClean="0"/>
              <a:t>Категории </a:t>
            </a:r>
            <a:r>
              <a:rPr lang="ru-RU" sz="2000" b="1" dirty="0" smtClean="0"/>
              <a:t>должностных лиц, привлеченных к ответственности </a:t>
            </a:r>
          </a:p>
          <a:p>
            <a:pPr marL="0" indent="0" algn="ctr">
              <a:buNone/>
            </a:pPr>
            <a:r>
              <a:rPr lang="ru-RU" sz="2000" b="1" dirty="0" smtClean="0"/>
              <a:t>за коррупционные преступления в 2018 году:</a:t>
            </a:r>
          </a:p>
          <a:p>
            <a:pPr marL="0" indent="0">
              <a:buNone/>
            </a:pPr>
            <a:endParaRPr lang="ru-RU" sz="2000" b="1" dirty="0" smtClean="0"/>
          </a:p>
          <a:p>
            <a:pPr marL="0" indent="0">
              <a:buNone/>
            </a:pPr>
            <a:r>
              <a:rPr lang="ru-RU" sz="2000" dirty="0"/>
              <a:t>1)	 сотрудники органов внутренних дел (790 </a:t>
            </a:r>
            <a:r>
              <a:rPr lang="ru-RU" sz="2000" dirty="0" smtClean="0"/>
              <a:t>чел.), </a:t>
            </a:r>
            <a:endParaRPr lang="ru-RU" sz="2000" dirty="0"/>
          </a:p>
          <a:p>
            <a:pPr marL="0" indent="0">
              <a:buNone/>
            </a:pPr>
            <a:r>
              <a:rPr lang="ru-RU" sz="2000" b="1" dirty="0"/>
              <a:t>2)	должностные лица ОМСУ (</a:t>
            </a:r>
            <a:r>
              <a:rPr lang="ru-RU" sz="2000" b="1" dirty="0" smtClean="0"/>
              <a:t>502 чел.)</a:t>
            </a:r>
            <a:r>
              <a:rPr lang="ru-RU" sz="2000" dirty="0" smtClean="0"/>
              <a:t>, </a:t>
            </a:r>
            <a:endParaRPr lang="ru-RU" sz="2000" dirty="0"/>
          </a:p>
          <a:p>
            <a:pPr marL="0" indent="0">
              <a:buNone/>
            </a:pPr>
            <a:r>
              <a:rPr lang="ru-RU" sz="2000" dirty="0"/>
              <a:t>3)	военнослужащие (</a:t>
            </a:r>
            <a:r>
              <a:rPr lang="ru-RU" sz="2000" dirty="0" smtClean="0"/>
              <a:t>495 чел.);</a:t>
            </a:r>
            <a:endParaRPr lang="ru-RU" sz="2000" dirty="0"/>
          </a:p>
          <a:p>
            <a:pPr marL="0" indent="0">
              <a:buNone/>
            </a:pPr>
            <a:r>
              <a:rPr lang="ru-RU" sz="2000" dirty="0"/>
              <a:t>4)	должностные лица госучреждений и предприятий (</a:t>
            </a:r>
            <a:r>
              <a:rPr lang="ru-RU" sz="2000" dirty="0" smtClean="0"/>
              <a:t>483 чел.). </a:t>
            </a:r>
            <a:endParaRPr lang="ru-RU" sz="2000" dirty="0"/>
          </a:p>
          <a:p>
            <a:pPr marL="0" indent="0">
              <a:buNone/>
            </a:pPr>
            <a:r>
              <a:rPr lang="ru-RU" sz="2000" dirty="0"/>
              <a:t>5)	работники Минюста (</a:t>
            </a:r>
            <a:r>
              <a:rPr lang="ru-RU" sz="2000" dirty="0" smtClean="0"/>
              <a:t>331 чел.); </a:t>
            </a:r>
            <a:endParaRPr lang="ru-RU" sz="2000" dirty="0"/>
          </a:p>
          <a:p>
            <a:pPr marL="0" indent="0">
              <a:buNone/>
            </a:pPr>
            <a:r>
              <a:rPr lang="ru-RU" sz="2000" b="1" dirty="0"/>
              <a:t>6)	</a:t>
            </a:r>
            <a:r>
              <a:rPr lang="ru-RU" sz="2000" b="1" dirty="0" smtClean="0"/>
              <a:t>работники </a:t>
            </a:r>
            <a:r>
              <a:rPr lang="ru-RU" sz="2000" b="1" dirty="0"/>
              <a:t>образования и </a:t>
            </a:r>
            <a:r>
              <a:rPr lang="ru-RU" sz="2000" b="1" dirty="0" smtClean="0"/>
              <a:t>науки (261 чел.); </a:t>
            </a:r>
            <a:endParaRPr lang="ru-RU" sz="2000" b="1" dirty="0"/>
          </a:p>
          <a:p>
            <a:pPr marL="0" indent="0">
              <a:buNone/>
            </a:pPr>
            <a:r>
              <a:rPr lang="ru-RU" sz="2000" dirty="0"/>
              <a:t>7)	</a:t>
            </a:r>
            <a:r>
              <a:rPr lang="ru-RU" sz="2000" dirty="0" smtClean="0"/>
              <a:t>работники здравоохранения (178 чел.); </a:t>
            </a:r>
            <a:endParaRPr lang="ru-RU" sz="2000" dirty="0"/>
          </a:p>
          <a:p>
            <a:pPr marL="0" indent="0">
              <a:buNone/>
            </a:pPr>
            <a:r>
              <a:rPr lang="ru-RU" sz="2000" b="1" dirty="0"/>
              <a:t>8)	</a:t>
            </a:r>
            <a:r>
              <a:rPr lang="ru-RU" sz="2000" b="1" dirty="0" smtClean="0"/>
              <a:t>органы </a:t>
            </a:r>
            <a:r>
              <a:rPr lang="ru-RU" sz="2000" b="1" dirty="0"/>
              <a:t>государственного и муниципального </a:t>
            </a:r>
            <a:r>
              <a:rPr lang="ru-RU" sz="2000" b="1" dirty="0" smtClean="0"/>
              <a:t>контроля (69 </a:t>
            </a:r>
            <a:r>
              <a:rPr lang="ru-RU" sz="2000" b="1" dirty="0"/>
              <a:t>должностных </a:t>
            </a:r>
            <a:r>
              <a:rPr lang="ru-RU" sz="2000" b="1" dirty="0" smtClean="0"/>
              <a:t>лиц)</a:t>
            </a:r>
            <a:r>
              <a:rPr lang="ru-RU" sz="2000" dirty="0" smtClean="0"/>
              <a:t>.</a:t>
            </a:r>
            <a:endParaRPr lang="ru-RU" sz="2000" dirty="0"/>
          </a:p>
          <a:p>
            <a:pPr marL="0" indent="0">
              <a:buNone/>
            </a:pPr>
            <a:endParaRPr lang="ru-RU" sz="2000" b="1" dirty="0"/>
          </a:p>
        </p:txBody>
      </p:sp>
    </p:spTree>
    <p:extLst>
      <p:ext uri="{BB962C8B-B14F-4D97-AF65-F5344CB8AC3E}">
        <p14:creationId xmlns:p14="http://schemas.microsoft.com/office/powerpoint/2010/main" val="3160760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p:spPr>
        <p:txBody>
          <a:bodyPr>
            <a:noAutofit/>
          </a:bodyPr>
          <a:lstStyle/>
          <a:p>
            <a:r>
              <a:rPr lang="ru-RU" sz="2400" b="1" dirty="0" smtClean="0"/>
              <a:t>Коррупция</a:t>
            </a:r>
            <a:r>
              <a:rPr lang="ru-RU" sz="2400" dirty="0" smtClean="0"/>
              <a:t> (</a:t>
            </a:r>
            <a:r>
              <a:rPr lang="ru-RU" sz="2400" b="0" i="0" u="none" strike="noStrike" baseline="0" dirty="0" smtClean="0">
                <a:latin typeface="Times New Roman"/>
              </a:rPr>
              <a:t>от лат. </a:t>
            </a:r>
            <a:r>
              <a:rPr lang="ru-RU" sz="2400" b="0" i="0" u="none" strike="noStrike" baseline="0" dirty="0" err="1" smtClean="0">
                <a:latin typeface="Times New Roman"/>
              </a:rPr>
              <a:t>corruptio</a:t>
            </a:r>
            <a:r>
              <a:rPr lang="ru-RU" sz="2400" b="0" i="0" u="none" strike="noStrike" baseline="0" dirty="0" smtClean="0">
                <a:latin typeface="Times New Roman"/>
              </a:rPr>
              <a:t> - порча, подкуп, задабривание подарками, совращение):</a:t>
            </a:r>
            <a:br>
              <a:rPr lang="ru-RU" sz="2400" b="0" i="0" u="none" strike="noStrike" baseline="0" dirty="0" smtClean="0">
                <a:latin typeface="Times New Roman"/>
              </a:rPr>
            </a:br>
            <a:endParaRPr lang="ru-RU" sz="2400" dirty="0"/>
          </a:p>
        </p:txBody>
      </p:sp>
      <p:sp>
        <p:nvSpPr>
          <p:cNvPr id="3" name="Объект 2"/>
          <p:cNvSpPr>
            <a:spLocks noGrp="1"/>
          </p:cNvSpPr>
          <p:nvPr>
            <p:ph idx="1"/>
          </p:nvPr>
        </p:nvSpPr>
        <p:spPr>
          <a:xfrm>
            <a:off x="457200" y="908720"/>
            <a:ext cx="8229600" cy="5544616"/>
          </a:xfrm>
        </p:spPr>
        <p:txBody>
          <a:bodyPr>
            <a:noAutofit/>
          </a:bodyPr>
          <a:lstStyle/>
          <a:p>
            <a:pPr indent="0" algn="just">
              <a:spcAft>
                <a:spcPts val="0"/>
              </a:spcAft>
              <a:buNone/>
            </a:pPr>
            <a:endParaRPr lang="ru-RU" sz="2400" dirty="0" smtClean="0">
              <a:effectLst/>
              <a:latin typeface="Times New Roman"/>
              <a:ea typeface="Calibri"/>
              <a:cs typeface="Times New Roman"/>
            </a:endParaRPr>
          </a:p>
          <a:p>
            <a:pPr indent="0" algn="just">
              <a:spcAft>
                <a:spcPts val="0"/>
              </a:spcAft>
              <a:buNone/>
            </a:pPr>
            <a:r>
              <a:rPr lang="ru-RU" sz="2400" dirty="0" smtClean="0">
                <a:effectLst/>
                <a:latin typeface="Times New Roman"/>
                <a:ea typeface="Calibri"/>
                <a:cs typeface="Times New Roman"/>
              </a:rPr>
              <a:t>а) злоупотребление служебным положением, дача взятки, получение взятки, злоупотребление полномочиями, коммерческий подкуп либо иное незаконное использование физическим лицом своего </a:t>
            </a:r>
            <a:r>
              <a:rPr lang="ru-RU" sz="2400" dirty="0" smtClean="0">
                <a:solidFill>
                  <a:srgbClr val="FF0000"/>
                </a:solidFill>
                <a:effectLst/>
                <a:latin typeface="Times New Roman"/>
                <a:ea typeface="Calibri"/>
                <a:cs typeface="Times New Roman"/>
              </a:rPr>
              <a:t>должностного положения</a:t>
            </a:r>
            <a:r>
              <a:rPr lang="ru-RU" sz="2400" dirty="0" smtClean="0">
                <a:effectLst/>
                <a:latin typeface="Times New Roman"/>
                <a:ea typeface="Calibri"/>
                <a:cs typeface="Times New Roman"/>
              </a:rPr>
              <a:t> вопреки законным интересам общества и государства в целях получения выгоды в виде денег, ценностей, иного имущества или услуг имущественного характера, иных имущественных прав для себя или для третьих лиц либо незаконное предоставление такой выгоды указанному лицу другими физическими лицами;</a:t>
            </a:r>
            <a:endParaRPr lang="ru-RU" sz="2400" dirty="0">
              <a:ea typeface="Calibri"/>
              <a:cs typeface="Times New Roman"/>
            </a:endParaRPr>
          </a:p>
          <a:p>
            <a:pPr indent="0" algn="just">
              <a:spcAft>
                <a:spcPts val="0"/>
              </a:spcAft>
              <a:buNone/>
            </a:pPr>
            <a:r>
              <a:rPr lang="ru-RU" sz="2400" dirty="0" smtClean="0">
                <a:effectLst/>
                <a:latin typeface="Times New Roman"/>
                <a:ea typeface="Calibri"/>
                <a:cs typeface="Times New Roman"/>
              </a:rPr>
              <a:t>б) совершение указанных деяний </a:t>
            </a:r>
            <a:r>
              <a:rPr lang="ru-RU" sz="2400" dirty="0" smtClean="0">
                <a:solidFill>
                  <a:srgbClr val="FF0000"/>
                </a:solidFill>
                <a:effectLst/>
                <a:latin typeface="Times New Roman"/>
                <a:ea typeface="Calibri"/>
                <a:cs typeface="Times New Roman"/>
              </a:rPr>
              <a:t>от имени или в интересах юридического лица</a:t>
            </a:r>
          </a:p>
          <a:p>
            <a:pPr indent="0" algn="just">
              <a:spcAft>
                <a:spcPts val="0"/>
              </a:spcAft>
              <a:buNone/>
            </a:pPr>
            <a:r>
              <a:rPr lang="ru-RU" sz="1600" dirty="0" smtClean="0">
                <a:latin typeface="Times New Roman"/>
                <a:ea typeface="Calibri"/>
                <a:cs typeface="Times New Roman"/>
              </a:rPr>
              <a:t>/Ст. 1 Федерального закона от 25.12.2008 № 273-ФЗ «О противодействии коррупции»</a:t>
            </a:r>
            <a:endParaRPr lang="ru-RU" sz="1600" dirty="0">
              <a:latin typeface="Times New Roman"/>
              <a:ea typeface="Calibri"/>
              <a:cs typeface="Times New Roman"/>
            </a:endParaRPr>
          </a:p>
          <a:p>
            <a:pPr indent="0" algn="just">
              <a:spcAft>
                <a:spcPts val="0"/>
              </a:spcAft>
              <a:buNone/>
            </a:pPr>
            <a:endParaRPr lang="ru-RU" sz="2400" dirty="0" smtClean="0">
              <a:effectLst/>
              <a:latin typeface="Times New Roman"/>
              <a:ea typeface="Calibri"/>
              <a:cs typeface="Times New Roman"/>
            </a:endParaRPr>
          </a:p>
          <a:p>
            <a:pPr indent="0" algn="just">
              <a:spcAft>
                <a:spcPts val="0"/>
              </a:spcAft>
              <a:buNone/>
            </a:pPr>
            <a:endParaRPr lang="ru-RU" sz="2400" dirty="0">
              <a:ea typeface="Calibri"/>
              <a:cs typeface="Times New Roman"/>
            </a:endParaRPr>
          </a:p>
          <a:p>
            <a:endParaRPr lang="ru-RU" sz="2400" dirty="0"/>
          </a:p>
        </p:txBody>
      </p:sp>
    </p:spTree>
    <p:extLst>
      <p:ext uri="{BB962C8B-B14F-4D97-AF65-F5344CB8AC3E}">
        <p14:creationId xmlns:p14="http://schemas.microsoft.com/office/powerpoint/2010/main" val="14351753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116632"/>
            <a:ext cx="8291264" cy="6009531"/>
          </a:xfrm>
        </p:spPr>
        <p:txBody>
          <a:bodyPr>
            <a:normAutofit/>
          </a:bodyPr>
          <a:lstStyle/>
          <a:p>
            <a:pPr marL="0" indent="0">
              <a:buNone/>
            </a:pPr>
            <a:endParaRPr lang="ru-RU" sz="2000" b="1" dirty="0" smtClean="0"/>
          </a:p>
          <a:p>
            <a:pPr marL="0" indent="0">
              <a:buNone/>
            </a:pPr>
            <a:r>
              <a:rPr lang="ru-RU" sz="2000" b="1" dirty="0" smtClean="0"/>
              <a:t>Злоупотребление </a:t>
            </a:r>
            <a:r>
              <a:rPr lang="ru-RU" sz="2000" b="1" dirty="0"/>
              <a:t>служебным положением </a:t>
            </a:r>
            <a:r>
              <a:rPr lang="ru-RU" sz="2000" dirty="0"/>
              <a:t>(ч. 1 ст. 285 УК РФ</a:t>
            </a:r>
            <a:r>
              <a:rPr lang="ru-RU" sz="2000" dirty="0" smtClean="0"/>
              <a:t>)</a:t>
            </a:r>
          </a:p>
          <a:p>
            <a:pPr marL="0" indent="0">
              <a:buNone/>
            </a:pPr>
            <a:endParaRPr lang="ru-RU" sz="2000" dirty="0"/>
          </a:p>
          <a:p>
            <a:pPr marL="0" indent="0">
              <a:buNone/>
            </a:pPr>
            <a:r>
              <a:rPr lang="ru-RU" sz="2000" dirty="0" smtClean="0"/>
              <a:t>- </a:t>
            </a:r>
            <a:r>
              <a:rPr lang="ru-RU" sz="2000" u="sng" dirty="0" smtClean="0"/>
              <a:t>Использование </a:t>
            </a:r>
            <a:r>
              <a:rPr lang="ru-RU" sz="2000" u="sng" dirty="0"/>
              <a:t>должностным лицом </a:t>
            </a:r>
            <a:r>
              <a:rPr lang="ru-RU" sz="2000" dirty="0"/>
              <a:t>своих служебных полномочий вопреки интересам службы, если это деяние совершено из </a:t>
            </a:r>
            <a:r>
              <a:rPr lang="ru-RU" sz="2000" u="sng" dirty="0"/>
              <a:t>корыстной </a:t>
            </a:r>
            <a:r>
              <a:rPr lang="ru-RU" sz="2000" dirty="0"/>
              <a:t>или </a:t>
            </a:r>
            <a:r>
              <a:rPr lang="ru-RU" sz="2000" u="sng" dirty="0"/>
              <a:t>иной личной заинтересованности </a:t>
            </a:r>
            <a:r>
              <a:rPr lang="ru-RU" sz="2000" dirty="0"/>
              <a:t>и повлекло </a:t>
            </a:r>
            <a:r>
              <a:rPr lang="ru-RU" sz="2000" u="sng" dirty="0"/>
              <a:t>существенное нарушение</a:t>
            </a:r>
            <a:r>
              <a:rPr lang="ru-RU" sz="2000" dirty="0"/>
              <a:t> прав и законных интересов граждан или организаций либо охраняемых законом интересов общества или государства, </a:t>
            </a:r>
            <a:r>
              <a:rPr lang="ru-RU" sz="2000" dirty="0" smtClean="0"/>
              <a:t>-</a:t>
            </a:r>
          </a:p>
          <a:p>
            <a:pPr marL="0" indent="0">
              <a:buNone/>
            </a:pPr>
            <a:r>
              <a:rPr lang="ru-RU" sz="2000" dirty="0" smtClean="0"/>
              <a:t>наказывается штрафом в размере до восьмидесяти тысяч рублей или в размере заработной платы или иного дохода осужденного за период до шести месяцев, либо лишением права занимать определенные должности или заниматься определенной деятельностью на срок до пяти лет, либо принудительными работами на срок до четырех лет, либо арестом на срок от четырех до шести месяцев, либо лишением свободы на срок до четырех лет.</a:t>
            </a:r>
          </a:p>
          <a:p>
            <a:pPr marL="0" indent="0">
              <a:buNone/>
            </a:pPr>
            <a:endParaRPr lang="ru-RU" dirty="0"/>
          </a:p>
        </p:txBody>
      </p:sp>
    </p:spTree>
    <p:extLst>
      <p:ext uri="{BB962C8B-B14F-4D97-AF65-F5344CB8AC3E}">
        <p14:creationId xmlns:p14="http://schemas.microsoft.com/office/powerpoint/2010/main" val="665900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784976" cy="6552728"/>
          </a:xfrm>
        </p:spPr>
        <p:txBody>
          <a:bodyPr>
            <a:noAutofit/>
          </a:bodyPr>
          <a:lstStyle/>
          <a:p>
            <a:pPr marL="0" indent="0" algn="just">
              <a:buNone/>
            </a:pPr>
            <a:r>
              <a:rPr lang="ru-RU" sz="1600" b="1" dirty="0">
                <a:cs typeface="Times New Roman" pitchFamily="18" charset="0"/>
              </a:rPr>
              <a:t>Получение взятки </a:t>
            </a:r>
            <a:r>
              <a:rPr lang="ru-RU" sz="1600" dirty="0">
                <a:cs typeface="Times New Roman" pitchFamily="18" charset="0"/>
              </a:rPr>
              <a:t>(ч. 1 ст. 290 УК РФ</a:t>
            </a:r>
            <a:r>
              <a:rPr lang="ru-RU" sz="1600" dirty="0" smtClean="0">
                <a:cs typeface="Times New Roman" pitchFamily="18" charset="0"/>
              </a:rPr>
              <a:t>): </a:t>
            </a:r>
          </a:p>
          <a:p>
            <a:pPr marL="0" indent="0" algn="just">
              <a:buNone/>
            </a:pPr>
            <a:r>
              <a:rPr lang="ru-RU" sz="1600" dirty="0" smtClean="0">
                <a:cs typeface="Times New Roman" pitchFamily="18" charset="0"/>
              </a:rPr>
              <a:t>получение </a:t>
            </a:r>
            <a:r>
              <a:rPr lang="ru-RU" sz="1600" u="sng" dirty="0">
                <a:cs typeface="Times New Roman" pitchFamily="18" charset="0"/>
              </a:rPr>
              <a:t>должностным лицом </a:t>
            </a:r>
            <a:r>
              <a:rPr lang="ru-RU" sz="1600" dirty="0">
                <a:cs typeface="Times New Roman" pitchFamily="18" charset="0"/>
              </a:rPr>
              <a:t>лично или через посредника взятки в виде денег, ценных бумаг, иного имущества или выгод имущественного характера за действия (бездействие) в пользу взяткодателя или представляемых им лиц, если такие действия (бездействие) входят в </a:t>
            </a:r>
            <a:r>
              <a:rPr lang="ru-RU" sz="1600" u="sng" dirty="0">
                <a:cs typeface="Times New Roman" pitchFamily="18" charset="0"/>
              </a:rPr>
              <a:t>служебные полномочия должностного лица</a:t>
            </a:r>
            <a:r>
              <a:rPr lang="ru-RU" sz="1600" dirty="0">
                <a:cs typeface="Times New Roman" pitchFamily="18" charset="0"/>
              </a:rPr>
              <a:t> либо оно в силу должностного положения </a:t>
            </a:r>
            <a:r>
              <a:rPr lang="ru-RU" sz="1600" u="sng" dirty="0">
                <a:cs typeface="Times New Roman" pitchFamily="18" charset="0"/>
              </a:rPr>
              <a:t>может способствовать </a:t>
            </a:r>
            <a:r>
              <a:rPr lang="ru-RU" sz="1600" dirty="0">
                <a:cs typeface="Times New Roman" pitchFamily="18" charset="0"/>
              </a:rPr>
              <a:t>таким действиям (бездействию), а равно за общее </a:t>
            </a:r>
            <a:r>
              <a:rPr lang="ru-RU" sz="1600" u="sng" dirty="0">
                <a:cs typeface="Times New Roman" pitchFamily="18" charset="0"/>
              </a:rPr>
              <a:t>покровительство</a:t>
            </a:r>
            <a:r>
              <a:rPr lang="ru-RU" sz="1600" dirty="0">
                <a:cs typeface="Times New Roman" pitchFamily="18" charset="0"/>
              </a:rPr>
              <a:t> или </a:t>
            </a:r>
            <a:r>
              <a:rPr lang="ru-RU" sz="1600" u="sng" dirty="0">
                <a:cs typeface="Times New Roman" pitchFamily="18" charset="0"/>
              </a:rPr>
              <a:t>попустительство</a:t>
            </a:r>
            <a:r>
              <a:rPr lang="ru-RU" sz="1600" dirty="0">
                <a:cs typeface="Times New Roman" pitchFamily="18" charset="0"/>
              </a:rPr>
              <a:t> по службе – </a:t>
            </a:r>
            <a:endParaRPr lang="ru-RU" sz="1600" dirty="0" smtClean="0">
              <a:cs typeface="Times New Roman" pitchFamily="18" charset="0"/>
            </a:endParaRPr>
          </a:p>
          <a:p>
            <a:pPr marL="0" indent="0" algn="just">
              <a:buNone/>
            </a:pPr>
            <a:r>
              <a:rPr lang="ru-RU" sz="1600" dirty="0" smtClean="0">
                <a:cs typeface="Times New Roman" pitchFamily="18" charset="0"/>
              </a:rPr>
              <a:t>наказывается </a:t>
            </a:r>
            <a:r>
              <a:rPr lang="ru-RU" sz="1600" dirty="0">
                <a:cs typeface="Times New Roman" pitchFamily="18" charset="0"/>
              </a:rPr>
              <a:t>штрафом в размере до одного миллиона рублей, или в размере заработной платы или иного дохода осужденного за период до двух лет, или в размере от десятикратной до пятидесятикратной суммы взятки с лишением права занимать определенные должности или заниматься определенной деятельностью на срок до трех лет, либо исправительными работами на срок от одного года до двух лет с лишением права занимать определенные должности или заниматься определенной деятельностью на срок до трех лет, либо принудительными работами на срок до пяти лет с лишением права занимать определенные должности или заниматься определенной деятельностью на срок до трех лет, либо лишением свободы на срок до трех лет со штрафом в размере от десятикратной до двадцатикратной суммы взятки или без такового.</a:t>
            </a:r>
          </a:p>
          <a:p>
            <a:pPr marL="0" indent="0">
              <a:buNone/>
            </a:pPr>
            <a:endParaRPr lang="ru-RU" sz="1600" dirty="0" smtClean="0">
              <a:cs typeface="Times New Roman" pitchFamily="18" charset="0"/>
            </a:endParaRPr>
          </a:p>
          <a:p>
            <a:pPr marL="0" indent="0">
              <a:buNone/>
            </a:pPr>
            <a:r>
              <a:rPr lang="ru-RU" sz="1600" b="1" dirty="0" smtClean="0">
                <a:cs typeface="Times New Roman" pitchFamily="18" charset="0"/>
              </a:rPr>
              <a:t>Дача </a:t>
            </a:r>
            <a:r>
              <a:rPr lang="ru-RU" sz="1600" b="1" dirty="0">
                <a:cs typeface="Times New Roman" pitchFamily="18" charset="0"/>
              </a:rPr>
              <a:t>взятки </a:t>
            </a:r>
            <a:r>
              <a:rPr lang="ru-RU" sz="1600" dirty="0">
                <a:cs typeface="Times New Roman" pitchFamily="18" charset="0"/>
              </a:rPr>
              <a:t>(ч. 1 ст. 291 УК РФ</a:t>
            </a:r>
            <a:r>
              <a:rPr lang="ru-RU" sz="1600" dirty="0" smtClean="0">
                <a:cs typeface="Times New Roman" pitchFamily="18" charset="0"/>
              </a:rPr>
              <a:t>): дача </a:t>
            </a:r>
            <a:r>
              <a:rPr lang="ru-RU" sz="1600" dirty="0">
                <a:cs typeface="Times New Roman" pitchFamily="18" charset="0"/>
              </a:rPr>
              <a:t>взятки </a:t>
            </a:r>
            <a:r>
              <a:rPr lang="ru-RU" sz="1600" u="sng" dirty="0">
                <a:cs typeface="Times New Roman" pitchFamily="18" charset="0"/>
              </a:rPr>
              <a:t>должностному лицу </a:t>
            </a:r>
            <a:r>
              <a:rPr lang="ru-RU" sz="1600" dirty="0">
                <a:cs typeface="Times New Roman" pitchFamily="18" charset="0"/>
              </a:rPr>
              <a:t>лично или через </a:t>
            </a:r>
            <a:r>
              <a:rPr lang="ru-RU" sz="1600" dirty="0" smtClean="0">
                <a:cs typeface="Times New Roman" pitchFamily="18" charset="0"/>
              </a:rPr>
              <a:t>посредника - </a:t>
            </a:r>
            <a:endParaRPr lang="ru-RU" sz="1600" dirty="0">
              <a:cs typeface="Times New Roman" pitchFamily="18" charset="0"/>
            </a:endParaRPr>
          </a:p>
          <a:p>
            <a:pPr marL="0" indent="0" algn="just">
              <a:buNone/>
            </a:pPr>
            <a:r>
              <a:rPr lang="ru-RU" sz="1600" dirty="0">
                <a:cs typeface="Times New Roman" pitchFamily="18" charset="0"/>
              </a:rPr>
              <a:t>наказывается штрафом в размере до пятисот тысяч рублей, или в размере заработной платы или иного дохода осужденного за период до одного года, или в размере от пятикратной до тридцатикратной суммы взятки, либо исправительными работами на срок до двух лет с лишением права занимать определенные должности или заниматься определенной деятельностью на срок до трех лет или без такового, либо принудительными работами на срок до трех лет, либо лишением свободы на срок до двух лет со штрафом в размере от пятикратной до десятикратной суммы взятки или без такового.</a:t>
            </a:r>
          </a:p>
          <a:p>
            <a:pPr marL="0" indent="0">
              <a:buNone/>
            </a:pPr>
            <a:endParaRPr lang="ru-RU" sz="1600" dirty="0"/>
          </a:p>
          <a:p>
            <a:pPr marL="0" indent="0">
              <a:buNone/>
            </a:pPr>
            <a:endParaRPr lang="ru-RU" sz="1600" dirty="0"/>
          </a:p>
          <a:p>
            <a:pPr marL="0" indent="0">
              <a:buNone/>
            </a:pPr>
            <a:endParaRPr lang="ru-RU" sz="1600" dirty="0"/>
          </a:p>
        </p:txBody>
      </p:sp>
    </p:spTree>
    <p:extLst>
      <p:ext uri="{BB962C8B-B14F-4D97-AF65-F5344CB8AC3E}">
        <p14:creationId xmlns:p14="http://schemas.microsoft.com/office/powerpoint/2010/main" val="3342740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29600" cy="6048672"/>
          </a:xfrm>
        </p:spPr>
        <p:txBody>
          <a:bodyPr>
            <a:normAutofit/>
          </a:bodyPr>
          <a:lstStyle/>
          <a:p>
            <a:pPr marL="0" indent="0">
              <a:buNone/>
            </a:pPr>
            <a:r>
              <a:rPr lang="ru-RU" sz="2600" b="1" dirty="0"/>
              <a:t>Должностные лица </a:t>
            </a:r>
            <a:r>
              <a:rPr lang="ru-RU" sz="2600" dirty="0"/>
              <a:t>- лица, постоянно, временно или </a:t>
            </a:r>
            <a:r>
              <a:rPr lang="ru-RU" sz="2600" u="sng" dirty="0"/>
              <a:t>по специальному полномочию</a:t>
            </a:r>
            <a:r>
              <a:rPr lang="ru-RU" sz="2600" dirty="0"/>
              <a:t> осуществляющие функции представителя власти либо выполняющие </a:t>
            </a:r>
            <a:r>
              <a:rPr lang="ru-RU" sz="2600" u="sng" dirty="0"/>
              <a:t>организационно-распорядительные</a:t>
            </a:r>
            <a:r>
              <a:rPr lang="ru-RU" sz="2600" dirty="0"/>
              <a:t>, </a:t>
            </a:r>
            <a:r>
              <a:rPr lang="ru-RU" sz="2600" u="sng" dirty="0"/>
              <a:t>административно-хозяйственные функции</a:t>
            </a:r>
            <a:r>
              <a:rPr lang="ru-RU" sz="2600" dirty="0"/>
              <a:t> в государственных органах, органах местного </a:t>
            </a:r>
            <a:r>
              <a:rPr lang="ru-RU" sz="2600" dirty="0" smtClean="0"/>
              <a:t>самоуправления</a:t>
            </a:r>
            <a:r>
              <a:rPr lang="ru-RU" sz="2600" dirty="0"/>
              <a:t>, государственных и муниципальных учреждениях и т.д</a:t>
            </a:r>
            <a:r>
              <a:rPr lang="ru-RU" sz="2600" dirty="0" smtClean="0"/>
              <a:t>.</a:t>
            </a:r>
          </a:p>
          <a:p>
            <a:pPr marL="0" indent="0">
              <a:buNone/>
            </a:pPr>
            <a:endParaRPr lang="ru-RU" sz="2600" dirty="0" smtClean="0"/>
          </a:p>
        </p:txBody>
      </p:sp>
    </p:spTree>
    <p:extLst>
      <p:ext uri="{BB962C8B-B14F-4D97-AF65-F5344CB8AC3E}">
        <p14:creationId xmlns:p14="http://schemas.microsoft.com/office/powerpoint/2010/main" val="9585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404664"/>
            <a:ext cx="8229600" cy="5976664"/>
          </a:xfrm>
        </p:spPr>
        <p:txBody>
          <a:bodyPr>
            <a:normAutofit/>
          </a:bodyPr>
          <a:lstStyle/>
          <a:p>
            <a:pPr marL="0" indent="0" algn="ctr">
              <a:buNone/>
            </a:pPr>
            <a:r>
              <a:rPr lang="ru-RU" sz="2400" b="1" dirty="0" smtClean="0">
                <a:latin typeface="Times New Roman" pitchFamily="18" charset="0"/>
                <a:cs typeface="Times New Roman" pitchFamily="18" charset="0"/>
              </a:rPr>
              <a:t>Формы коррупции в образовательных организациях</a:t>
            </a:r>
          </a:p>
          <a:p>
            <a:pPr marL="0" indent="0">
              <a:buNone/>
            </a:pPr>
            <a:endParaRPr lang="ru-RU" sz="2400" i="1" dirty="0" smtClean="0">
              <a:latin typeface="Times New Roman" pitchFamily="18" charset="0"/>
              <a:cs typeface="Times New Roman" pitchFamily="18" charset="0"/>
            </a:endParaRPr>
          </a:p>
          <a:p>
            <a:pPr marL="0" indent="0">
              <a:buNone/>
            </a:pPr>
            <a:r>
              <a:rPr lang="ru-RU" sz="2400" i="1" dirty="0" smtClean="0">
                <a:latin typeface="Times New Roman" pitchFamily="18" charset="0"/>
                <a:cs typeface="Times New Roman" pitchFamily="18" charset="0"/>
              </a:rPr>
              <a:t>Урок о коррупции в школе.</a:t>
            </a:r>
          </a:p>
          <a:p>
            <a:pPr marL="0" indent="0">
              <a:buNone/>
            </a:pPr>
            <a:endParaRPr lang="ru-RU" sz="2400" dirty="0" smtClean="0"/>
          </a:p>
          <a:p>
            <a:pPr marL="0" indent="0">
              <a:buNone/>
            </a:pPr>
            <a:r>
              <a:rPr lang="ru-RU" sz="2400" dirty="0" smtClean="0"/>
              <a:t>Учитель: - Следующий вопрос – «Влияние родственных связей на коррупцию». Сережа, отвечай.</a:t>
            </a:r>
          </a:p>
          <a:p>
            <a:pPr marL="0" indent="0">
              <a:buNone/>
            </a:pPr>
            <a:r>
              <a:rPr lang="ru-RU" sz="2400" dirty="0" smtClean="0"/>
              <a:t>— Я не выучил.</a:t>
            </a:r>
          </a:p>
          <a:p>
            <a:pPr marL="0" indent="0">
              <a:buNone/>
            </a:pPr>
            <a:r>
              <a:rPr lang="ru-RU" sz="2400" dirty="0" smtClean="0"/>
              <a:t>— Садись, пять.</a:t>
            </a:r>
          </a:p>
          <a:p>
            <a:pPr marL="0" indent="0">
              <a:buNone/>
            </a:pPr>
            <a:r>
              <a:rPr lang="ru-RU" sz="2400" dirty="0" smtClean="0"/>
              <a:t>— Спасибо, папа.</a:t>
            </a:r>
          </a:p>
          <a:p>
            <a:endParaRPr lang="ru-RU" dirty="0"/>
          </a:p>
        </p:txBody>
      </p:sp>
      <p:pic>
        <p:nvPicPr>
          <p:cNvPr id="5" name="Рисунок 4"/>
          <p:cNvPicPr>
            <a:picLocks noChangeAspect="1"/>
          </p:cNvPicPr>
          <p:nvPr/>
        </p:nvPicPr>
        <p:blipFill rotWithShape="1">
          <a:blip r:embed="rId2">
            <a:extLst>
              <a:ext uri="{28A0092B-C50C-407E-A947-70E740481C1C}">
                <a14:useLocalDpi xmlns:a14="http://schemas.microsoft.com/office/drawing/2010/main" val="0"/>
              </a:ext>
            </a:extLst>
          </a:blip>
          <a:srcRect b="5368"/>
          <a:stretch/>
        </p:blipFill>
        <p:spPr>
          <a:xfrm>
            <a:off x="3851920" y="3253102"/>
            <a:ext cx="5184576" cy="3600400"/>
          </a:xfrm>
          <a:prstGeom prst="rect">
            <a:avLst/>
          </a:prstGeom>
        </p:spPr>
      </p:pic>
    </p:spTree>
    <p:extLst>
      <p:ext uri="{BB962C8B-B14F-4D97-AF65-F5344CB8AC3E}">
        <p14:creationId xmlns:p14="http://schemas.microsoft.com/office/powerpoint/2010/main" val="19597543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16632"/>
            <a:ext cx="8229600" cy="6009531"/>
          </a:xfrm>
        </p:spPr>
        <p:txBody>
          <a:bodyPr>
            <a:normAutofit fontScale="62500" lnSpcReduction="20000"/>
          </a:bodyPr>
          <a:lstStyle/>
          <a:p>
            <a:pPr marL="0" indent="0">
              <a:buNone/>
            </a:pPr>
            <a:r>
              <a:rPr lang="ru-RU" sz="3100" dirty="0" smtClean="0"/>
              <a:t>Опрошено 487 лиц , отбывающих наказание за коммерческий подкуп, получение взятки, дачу взятки:</a:t>
            </a:r>
          </a:p>
          <a:p>
            <a:pPr marL="0" indent="0">
              <a:buNone/>
            </a:pPr>
            <a:endParaRPr lang="ru-RU" sz="3100" dirty="0" smtClean="0"/>
          </a:p>
          <a:p>
            <a:pPr marL="0" indent="0">
              <a:buNone/>
            </a:pPr>
            <a:r>
              <a:rPr lang="ru-RU" sz="3100" b="1" dirty="0" smtClean="0"/>
              <a:t>Возраст преступников</a:t>
            </a:r>
            <a:r>
              <a:rPr lang="ru-RU" sz="3100" dirty="0" smtClean="0"/>
              <a:t>:</a:t>
            </a:r>
          </a:p>
          <a:p>
            <a:pPr marL="0" indent="0">
              <a:buNone/>
            </a:pPr>
            <a:r>
              <a:rPr lang="ru-RU" sz="3100" dirty="0" smtClean="0"/>
              <a:t>от 30 до 40 лет - 57%</a:t>
            </a:r>
          </a:p>
          <a:p>
            <a:pPr marL="0" indent="0">
              <a:buNone/>
            </a:pPr>
            <a:r>
              <a:rPr lang="ru-RU" sz="3100" dirty="0" smtClean="0"/>
              <a:t>от 40 до 50 лет - 33%</a:t>
            </a:r>
          </a:p>
          <a:p>
            <a:pPr marL="0" indent="0">
              <a:buNone/>
            </a:pPr>
            <a:r>
              <a:rPr lang="ru-RU" sz="3100" dirty="0" smtClean="0"/>
              <a:t>старше 50 лет - 6%</a:t>
            </a:r>
          </a:p>
          <a:p>
            <a:pPr marL="0" indent="0">
              <a:buNone/>
            </a:pPr>
            <a:r>
              <a:rPr lang="ru-RU" sz="3100" dirty="0" smtClean="0"/>
              <a:t>от 20 до 30 лет - 4%</a:t>
            </a:r>
          </a:p>
          <a:p>
            <a:pPr marL="0" indent="0">
              <a:buNone/>
            </a:pPr>
            <a:r>
              <a:rPr lang="ru-RU" sz="3100" dirty="0" smtClean="0"/>
              <a:t>до 20 лет – 0 %.</a:t>
            </a:r>
          </a:p>
          <a:p>
            <a:pPr marL="0" indent="0">
              <a:buNone/>
            </a:pPr>
            <a:endParaRPr lang="ru-RU" sz="3100" dirty="0" smtClean="0"/>
          </a:p>
          <a:p>
            <a:pPr marL="0" indent="0">
              <a:buNone/>
            </a:pPr>
            <a:r>
              <a:rPr lang="ru-RU" sz="3100" dirty="0" smtClean="0"/>
              <a:t>82% виновных за получение взятки имели высшее образование</a:t>
            </a:r>
          </a:p>
          <a:p>
            <a:pPr marL="0" indent="0">
              <a:buNone/>
            </a:pPr>
            <a:endParaRPr lang="ru-RU" sz="3100" dirty="0" smtClean="0"/>
          </a:p>
          <a:p>
            <a:pPr marL="0" indent="0">
              <a:buNone/>
            </a:pPr>
            <a:endParaRPr lang="ru-RU" sz="3100" dirty="0"/>
          </a:p>
          <a:p>
            <a:pPr marL="0" indent="0">
              <a:buNone/>
            </a:pPr>
            <a:r>
              <a:rPr lang="ru-RU" sz="3100" b="1" dirty="0" smtClean="0"/>
              <a:t>Предмет взятки</a:t>
            </a:r>
            <a:r>
              <a:rPr lang="ru-RU" sz="3100" dirty="0" smtClean="0"/>
              <a:t>:</a:t>
            </a:r>
          </a:p>
          <a:p>
            <a:pPr marL="0" indent="0">
              <a:buNone/>
            </a:pPr>
            <a:endParaRPr lang="ru-RU" sz="3100" dirty="0" smtClean="0"/>
          </a:p>
          <a:p>
            <a:pPr marL="0" indent="0">
              <a:buNone/>
            </a:pPr>
            <a:r>
              <a:rPr lang="ru-RU" sz="3100" dirty="0" smtClean="0"/>
              <a:t>деньги - 53%</a:t>
            </a:r>
          </a:p>
          <a:p>
            <a:pPr marL="0" indent="0">
              <a:buNone/>
            </a:pPr>
            <a:r>
              <a:rPr lang="ru-RU" sz="3100" dirty="0" smtClean="0"/>
              <a:t>валюта - 28%</a:t>
            </a:r>
          </a:p>
          <a:p>
            <a:pPr marL="0" indent="0">
              <a:buNone/>
            </a:pPr>
            <a:r>
              <a:rPr lang="ru-RU" sz="3100" dirty="0" smtClean="0"/>
              <a:t>автотранспорт - 9%</a:t>
            </a:r>
          </a:p>
          <a:p>
            <a:pPr marL="0" indent="0">
              <a:buNone/>
            </a:pPr>
            <a:r>
              <a:rPr lang="ru-RU" sz="3100" dirty="0" smtClean="0"/>
              <a:t>ценные бумаги - 6%</a:t>
            </a:r>
          </a:p>
          <a:p>
            <a:pPr marL="0" indent="0">
              <a:buNone/>
            </a:pPr>
            <a:r>
              <a:rPr lang="ru-RU" sz="3100" dirty="0" smtClean="0"/>
              <a:t>недвижимость - 4%;</a:t>
            </a:r>
          </a:p>
          <a:p>
            <a:pPr marL="0" indent="0">
              <a:buNone/>
            </a:pPr>
            <a:r>
              <a:rPr lang="ru-RU" sz="2400" dirty="0" smtClean="0"/>
              <a:t> </a:t>
            </a:r>
          </a:p>
          <a:p>
            <a:pPr marL="0" indent="0">
              <a:buNone/>
            </a:pPr>
            <a:endParaRPr lang="ru-RU" sz="2000" dirty="0" smtClean="0"/>
          </a:p>
          <a:p>
            <a:pPr marL="0" indent="0">
              <a:buNone/>
            </a:pPr>
            <a:endParaRPr lang="ru-RU" sz="2000" dirty="0"/>
          </a:p>
        </p:txBody>
      </p:sp>
    </p:spTree>
    <p:extLst>
      <p:ext uri="{BB962C8B-B14F-4D97-AF65-F5344CB8AC3E}">
        <p14:creationId xmlns:p14="http://schemas.microsoft.com/office/powerpoint/2010/main" val="30279936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88640"/>
            <a:ext cx="8229600" cy="5937523"/>
          </a:xfrm>
        </p:spPr>
        <p:txBody>
          <a:bodyPr>
            <a:normAutofit fontScale="62500" lnSpcReduction="20000"/>
          </a:bodyPr>
          <a:lstStyle/>
          <a:p>
            <a:pPr marL="0" indent="0">
              <a:buNone/>
            </a:pPr>
            <a:r>
              <a:rPr lang="ru-RU" dirty="0" smtClean="0"/>
              <a:t>Основные причины совершения преступления :</a:t>
            </a:r>
          </a:p>
          <a:p>
            <a:pPr marL="0" indent="0">
              <a:buNone/>
            </a:pPr>
            <a:r>
              <a:rPr lang="ru-RU" dirty="0" smtClean="0"/>
              <a:t> </a:t>
            </a:r>
          </a:p>
          <a:p>
            <a:pPr marL="0" indent="0">
              <a:buNone/>
            </a:pPr>
            <a:r>
              <a:rPr lang="ru-RU" dirty="0" smtClean="0"/>
              <a:t>а) привычка - 2,7%;</a:t>
            </a:r>
          </a:p>
          <a:p>
            <a:pPr marL="0" indent="0">
              <a:buNone/>
            </a:pPr>
            <a:r>
              <a:rPr lang="ru-RU" dirty="0" smtClean="0"/>
              <a:t>б) заработать большие деньги по-другому было невозможно - 38%;</a:t>
            </a:r>
          </a:p>
          <a:p>
            <a:pPr marL="0" indent="0">
              <a:buNone/>
            </a:pPr>
            <a:r>
              <a:rPr lang="ru-RU" dirty="0" smtClean="0"/>
              <a:t>в) пошел на преступление сознательно, так как риск его совершения был оправдан большой получаемой при этом выгодой - 52,3%;</a:t>
            </a:r>
          </a:p>
          <a:p>
            <a:pPr marL="0" indent="0">
              <a:buNone/>
            </a:pPr>
            <a:r>
              <a:rPr lang="ru-RU" dirty="0" smtClean="0"/>
              <a:t>г) иное - 7%;	</a:t>
            </a:r>
          </a:p>
          <a:p>
            <a:pPr marL="0" indent="0">
              <a:buNone/>
            </a:pPr>
            <a:r>
              <a:rPr lang="ru-RU" dirty="0" smtClean="0"/>
              <a:t> </a:t>
            </a:r>
          </a:p>
          <a:p>
            <a:pPr marL="0" indent="0">
              <a:buNone/>
            </a:pPr>
            <a:endParaRPr lang="ru-RU" dirty="0" smtClean="0"/>
          </a:p>
          <a:p>
            <a:pPr marL="0" indent="0">
              <a:buNone/>
            </a:pPr>
            <a:r>
              <a:rPr lang="ru-RU" dirty="0" smtClean="0"/>
              <a:t>Отношение к совершенному преступлению:</a:t>
            </a:r>
          </a:p>
          <a:p>
            <a:pPr marL="0" indent="0">
              <a:buNone/>
            </a:pPr>
            <a:r>
              <a:rPr lang="ru-RU" dirty="0" smtClean="0"/>
              <a:t> </a:t>
            </a:r>
          </a:p>
          <a:p>
            <a:pPr marL="0" indent="0">
              <a:buNone/>
            </a:pPr>
            <a:r>
              <a:rPr lang="ru-RU" dirty="0" smtClean="0"/>
              <a:t>а) сожалеют, что совершили преступление, раскаиваются - 9,5%;</a:t>
            </a:r>
          </a:p>
          <a:p>
            <a:pPr marL="0" indent="0">
              <a:buNone/>
            </a:pPr>
            <a:r>
              <a:rPr lang="ru-RU" dirty="0" smtClean="0"/>
              <a:t>б) сожалеют, что попались, в будущем собираются быть осторожнее - 13,5%;</a:t>
            </a:r>
          </a:p>
          <a:p>
            <a:pPr marL="0" indent="0">
              <a:buNone/>
            </a:pPr>
            <a:r>
              <a:rPr lang="ru-RU" dirty="0" smtClean="0"/>
              <a:t>в) не сожалеют, так как на занимаемой должности работать по-другому нельзя - 24%;</a:t>
            </a:r>
          </a:p>
          <a:p>
            <a:pPr marL="0" indent="0">
              <a:buNone/>
            </a:pPr>
            <a:r>
              <a:rPr lang="ru-RU" dirty="0" smtClean="0"/>
              <a:t>г) считают, что в современных условиях «не брать» и «не давать» невозможно - 32%;</a:t>
            </a:r>
          </a:p>
          <a:p>
            <a:pPr marL="0" indent="0">
              <a:buNone/>
            </a:pPr>
            <a:r>
              <a:rPr lang="ru-RU" dirty="0" smtClean="0"/>
              <a:t>д) иное - 21 %.</a:t>
            </a:r>
          </a:p>
          <a:p>
            <a:endParaRPr lang="ru-RU" dirty="0"/>
          </a:p>
        </p:txBody>
      </p:sp>
    </p:spTree>
    <p:extLst>
      <p:ext uri="{BB962C8B-B14F-4D97-AF65-F5344CB8AC3E}">
        <p14:creationId xmlns:p14="http://schemas.microsoft.com/office/powerpoint/2010/main" val="34757807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1149</TotalTime>
  <Words>846</Words>
  <Application>Microsoft Office PowerPoint</Application>
  <PresentationFormat>Экран (4:3)</PresentationFormat>
  <Paragraphs>83</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Профилактика коррупционных правонарушений в сфере образования</vt:lpstr>
      <vt:lpstr>Презентация PowerPoint</vt:lpstr>
      <vt:lpstr>Коррупция (от лат. corruptio - порча, подкуп, задабривание подарками, совращение):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Государственная политика в области противодействия коррупция</dc:title>
  <dc:creator>Цвелева Ксения Александровна</dc:creator>
  <cp:lastModifiedBy>Цвелева Ксения Александровна</cp:lastModifiedBy>
  <cp:revision>46</cp:revision>
  <dcterms:created xsi:type="dcterms:W3CDTF">2016-09-27T04:21:31Z</dcterms:created>
  <dcterms:modified xsi:type="dcterms:W3CDTF">2019-09-17T03:07:54Z</dcterms:modified>
</cp:coreProperties>
</file>