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8" r:id="rId2"/>
    <p:sldId id="398" r:id="rId3"/>
    <p:sldId id="267" r:id="rId4"/>
    <p:sldId id="272" r:id="rId5"/>
    <p:sldId id="348" r:id="rId6"/>
    <p:sldId id="274" r:id="rId7"/>
    <p:sldId id="276" r:id="rId8"/>
    <p:sldId id="292" r:id="rId9"/>
    <p:sldId id="405" r:id="rId10"/>
    <p:sldId id="406" r:id="rId11"/>
    <p:sldId id="407" r:id="rId12"/>
    <p:sldId id="363" r:id="rId13"/>
    <p:sldId id="362" r:id="rId14"/>
    <p:sldId id="360" r:id="rId15"/>
    <p:sldId id="359" r:id="rId16"/>
    <p:sldId id="432" r:id="rId17"/>
    <p:sldId id="433" r:id="rId18"/>
    <p:sldId id="434" r:id="rId19"/>
    <p:sldId id="435" r:id="rId20"/>
    <p:sldId id="436" r:id="rId21"/>
    <p:sldId id="358" r:id="rId22"/>
    <p:sldId id="357" r:id="rId23"/>
    <p:sldId id="368" r:id="rId24"/>
    <p:sldId id="355" r:id="rId25"/>
    <p:sldId id="386" r:id="rId26"/>
    <p:sldId id="401" r:id="rId27"/>
    <p:sldId id="400" r:id="rId28"/>
    <p:sldId id="402" r:id="rId29"/>
    <p:sldId id="403" r:id="rId30"/>
    <p:sldId id="376" r:id="rId31"/>
    <p:sldId id="374" r:id="rId32"/>
    <p:sldId id="408" r:id="rId33"/>
    <p:sldId id="409" r:id="rId34"/>
    <p:sldId id="410" r:id="rId35"/>
    <p:sldId id="411" r:id="rId36"/>
    <p:sldId id="412" r:id="rId37"/>
    <p:sldId id="413" r:id="rId38"/>
    <p:sldId id="421" r:id="rId39"/>
    <p:sldId id="422" r:id="rId40"/>
    <p:sldId id="423" r:id="rId41"/>
    <p:sldId id="424" r:id="rId42"/>
    <p:sldId id="271" r:id="rId4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1EEA"/>
    <a:srgbClr val="00339A"/>
    <a:srgbClr val="003192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2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79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B553B1-269B-40A2-A513-8E0D8482CAAB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F2DC42-B500-4EEF-BC37-273E257278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458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F1E2-5BB0-474E-87C0-73208B479EBE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602F-9EC1-4BA4-8C41-F8A71907E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949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F1E2-5BB0-474E-87C0-73208B479EBE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602F-9EC1-4BA4-8C41-F8A71907E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060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F1E2-5BB0-474E-87C0-73208B479EBE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602F-9EC1-4BA4-8C41-F8A71907E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499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F1E2-5BB0-474E-87C0-73208B479EBE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602F-9EC1-4BA4-8C41-F8A71907E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013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F1E2-5BB0-474E-87C0-73208B479EBE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602F-9EC1-4BA4-8C41-F8A71907E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687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F1E2-5BB0-474E-87C0-73208B479EBE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602F-9EC1-4BA4-8C41-F8A71907E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936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F1E2-5BB0-474E-87C0-73208B479EBE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602F-9EC1-4BA4-8C41-F8A71907E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46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F1E2-5BB0-474E-87C0-73208B479EBE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602F-9EC1-4BA4-8C41-F8A71907E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385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F1E2-5BB0-474E-87C0-73208B479EBE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602F-9EC1-4BA4-8C41-F8A71907E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796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F1E2-5BB0-474E-87C0-73208B479EBE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602F-9EC1-4BA4-8C41-F8A71907E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371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2F1E2-5BB0-474E-87C0-73208B479EBE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5602F-9EC1-4BA4-8C41-F8A71907E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56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2F1E2-5BB0-474E-87C0-73208B479EBE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5602F-9EC1-4BA4-8C41-F8A71907EAC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15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vash4@rambler.ru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49" y="248356"/>
            <a:ext cx="12075351" cy="6609644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334531" y="382012"/>
            <a:ext cx="978655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sz="4000" b="1" dirty="0" smtClean="0">
              <a:solidFill>
                <a:srgbClr val="00339A"/>
              </a:solidFill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endParaRPr lang="ru-RU" sz="4000" b="1" dirty="0" smtClean="0">
              <a:ln w="12700" cap="rnd">
                <a:solidFill>
                  <a:srgbClr val="00B0F0"/>
                </a:solidFill>
              </a:ln>
              <a:solidFill>
                <a:srgbClr val="00339A"/>
              </a:solidFill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sz="4000" b="1" dirty="0" smtClean="0">
                <a:ln w="12700" cap="rnd">
                  <a:solidFill>
                    <a:srgbClr val="00B0F0"/>
                  </a:solidFill>
                </a:ln>
                <a:solidFill>
                  <a:srgbClr val="00339A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Подготовка рекламной продукции образовательной организации </a:t>
            </a:r>
            <a:endParaRPr lang="ru-RU" sz="4000" dirty="0" smtClean="0">
              <a:ln w="12700" cap="rnd">
                <a:solidFill>
                  <a:srgbClr val="00B0F0"/>
                </a:solidFill>
              </a:ln>
              <a:solidFill>
                <a:srgbClr val="00339A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lvl="0" algn="ctr"/>
            <a:r>
              <a:rPr lang="ru-RU" sz="30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Вашлаева</a:t>
            </a:r>
            <a:r>
              <a:rPr lang="ru-RU" sz="30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Людмила Петровна,</a:t>
            </a:r>
          </a:p>
          <a:p>
            <a:pPr lvl="0" algn="ctr"/>
            <a:r>
              <a:rPr lang="ru-RU" sz="30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канд. </a:t>
            </a:r>
            <a:r>
              <a:rPr lang="ru-RU" sz="30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пед</a:t>
            </a:r>
            <a:r>
              <a:rPr lang="ru-RU" sz="30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. наук, доцент,</a:t>
            </a:r>
          </a:p>
          <a:p>
            <a:pPr lvl="0" algn="ctr"/>
            <a:r>
              <a:rPr lang="ru-RU" sz="30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зав. </a:t>
            </a:r>
            <a:r>
              <a:rPr lang="ru-RU" sz="3000" b="1" i="1" dirty="0" smtClean="0">
                <a:ln w="12700">
                  <a:noFill/>
                  <a:bevel/>
                </a:ln>
                <a:solidFill>
                  <a:srgbClr val="002060"/>
                </a:solidFill>
                <a:latin typeface="Times New Roman" panose="02020603050405020304" pitchFamily="18" charset="0"/>
              </a:rPr>
              <a:t>Центром</a:t>
            </a:r>
            <a:r>
              <a:rPr lang="ru-RU" sz="3000" b="1" i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sz="30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издательско-полиграфической деятельности</a:t>
            </a:r>
            <a:endParaRPr lang="en-US" sz="3000" b="1" i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lvl="0" algn="ctr"/>
            <a:r>
              <a:rPr lang="en-US" sz="3000" b="1" i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E</a:t>
            </a:r>
            <a:r>
              <a:rPr lang="ru-RU" sz="3000" b="1" i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-</a:t>
            </a:r>
            <a:r>
              <a:rPr lang="en-US" sz="3000" b="1" i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mail</a:t>
            </a:r>
            <a:r>
              <a:rPr lang="en-US" sz="30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:  </a:t>
            </a:r>
            <a:r>
              <a:rPr lang="en-US" sz="3000" b="1" i="1" dirty="0">
                <a:solidFill>
                  <a:srgbClr val="002060"/>
                </a:solidFill>
                <a:latin typeface="Times New Roman" panose="02020603050405020304" pitchFamily="18" charset="0"/>
                <a:hlinkClick r:id="rId4"/>
              </a:rPr>
              <a:t>vash4@rambler.ru</a:t>
            </a:r>
            <a:r>
              <a:rPr lang="en-US" sz="30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1975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2175305" y="146914"/>
            <a:ext cx="8061158" cy="507842"/>
          </a:xfrm>
          <a:prstGeom prst="roundRect">
            <a:avLst/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93663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рекламы (Альфред 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Политц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29553" y="1062318"/>
            <a:ext cx="1026010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2425" lvl="0"/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Реклама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продажу хорошего продукта (услуги). 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2425" lvl="0"/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2425" lvl="0"/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Реклама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показывает набор качеств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услуги,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которым он </a:t>
            </a:r>
            <a:r>
              <a:rPr lang="ru-RU" sz="2600" b="1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обладает и помогает сделать потребителю правильный выбор.</a:t>
            </a:r>
          </a:p>
          <a:p>
            <a:pPr lvl="0" indent="352425"/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2425" lvl="0"/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Рекламировать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только те свойства услуги, которые имеются в ней в достаточном количестве.</a:t>
            </a:r>
          </a:p>
        </p:txBody>
      </p:sp>
    </p:spTree>
    <p:extLst>
      <p:ext uri="{BB962C8B-B14F-4D97-AF65-F5344CB8AC3E}">
        <p14:creationId xmlns:p14="http://schemas.microsoft.com/office/powerpoint/2010/main" val="2038995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398493" y="726141"/>
            <a:ext cx="10545151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 – один из самых эффективных способов, позволяющих выйти на потребителя с максимальной экономией средств. </a:t>
            </a:r>
          </a:p>
          <a:p>
            <a:pPr lvl="0" indent="450850"/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рассчитана на определенный круг потенциальных  потребителей  товара или услуг, который принято называть </a:t>
            </a: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аудиторией. </a:t>
            </a:r>
          </a:p>
          <a:p>
            <a:pPr indent="450850"/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большинстве своем реклама не просто пытается найти потенциального потребителя, но и склонить его к чему-либо или повлиять на него, то есть убедить что-то предпринять. Иногда она направлена лишь на то, чтобы ознакомить потребителя с услугой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 не претендует на беспристрастность. Общепринято, что в рекламном обращении основное  внимание уделяется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-вам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рекламируемой услуге или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организации.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могут быть в значительной степени преувеличены</a:t>
            </a:r>
            <a:endParaRPr lang="ru-RU" sz="2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311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7" name="Заголовок 3"/>
          <p:cNvSpPr txBox="1">
            <a:spLocks/>
          </p:cNvSpPr>
          <p:nvPr/>
        </p:nvSpPr>
        <p:spPr>
          <a:xfrm>
            <a:off x="2175305" y="146914"/>
            <a:ext cx="8061158" cy="507842"/>
          </a:xfrm>
          <a:prstGeom prst="roundRect">
            <a:avLst/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93663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Рекламный  текст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70667" y="688622"/>
            <a:ext cx="7811911" cy="4993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07000"/>
              </a:lnSpc>
              <a:spcAft>
                <a:spcPts val="800"/>
              </a:spcAft>
            </a:pPr>
            <a:r>
              <a:rPr lang="ru-RU" sz="2600" b="1" i="1" dirty="0">
                <a:solidFill>
                  <a:srgbClr val="081EEA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Понятие и виды рекламного текста </a:t>
            </a:r>
            <a:endParaRPr lang="ru-RU" sz="2600" b="1" dirty="0">
              <a:solidFill>
                <a:srgbClr val="081EE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43379" y="1353881"/>
            <a:ext cx="10938932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spcAft>
                <a:spcPts val="80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цели высказывания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выделяется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информативный, увещевательный и напоминающий текст. </a:t>
            </a:r>
            <a:endParaRPr lang="ru-RU" sz="2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80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Информативный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сообщает о новых услугах, изменениях в услугах, возможностях нового использования. Обычно подробно описывается услуга, т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е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на неизвестную ранее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услугу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необходимо создать первичный спрос.</a:t>
            </a:r>
          </a:p>
          <a:p>
            <a:pPr indent="450215">
              <a:spcAft>
                <a:spcPts val="80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увещевательного – сформировать предпочтения у потенциальных потребителей. Создает образ услуги, продукции, который кардинально отличает ее от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остальных,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следовательно, выделяет среди разнообразия ассортимента. </a:t>
            </a:r>
          </a:p>
          <a:p>
            <a:pPr indent="450215">
              <a:spcAft>
                <a:spcPts val="80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Третий призван сохранить в сознании аудитории образ знакомой услуги. 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923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18392" cy="662614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331259" y="295835"/>
            <a:ext cx="9883588" cy="515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1264355" y="146914"/>
            <a:ext cx="11040533" cy="428820"/>
          </a:xfrm>
          <a:prstGeom prst="roundRect">
            <a:avLst/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93663"/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текстов по жанровому разнообразию </a:t>
            </a:r>
            <a:r>
              <a:rPr lang="ru-RU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Г. Л. Акопову): </a:t>
            </a:r>
            <a:endParaRPr lang="ru-RU" sz="2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17601" y="1006222"/>
            <a:ext cx="1037448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/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рекламное объявление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подразумевает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минимальный объем информации. Текст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максимально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прост, краток, но емок.</a:t>
            </a:r>
          </a:p>
          <a:p>
            <a:pPr indent="450215" algn="just"/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рекламная заметка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дает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подробное описание основных характеристик рекламируемой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услуги,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формирует у потенциального клиента положительное восприятие образа услуги;</a:t>
            </a:r>
          </a:p>
          <a:p>
            <a:pPr indent="450215" algn="just"/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рекламное интервью – выстраивается между рекламодателем и целевой аудиторией согласно структуре «вопрос – ответ», которая в свою очередь, транслирует определенный рекламный замысел;</a:t>
            </a:r>
          </a:p>
          <a:p>
            <a:pPr indent="450215" algn="just"/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рекламная рецензия  – предполагает пристальное изучение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рекламируемой услуги (организации)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демонстрацией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преимуществ. Главная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– призыв потенциального клиента к действию.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362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231852"/>
            <a:ext cx="12105503" cy="6626148"/>
          </a:xfrm>
          <a:prstGeom prst="rect">
            <a:avLst/>
          </a:prstGeom>
        </p:spPr>
      </p:pic>
      <p:sp>
        <p:nvSpPr>
          <p:cNvPr id="7" name="Заголовок 3"/>
          <p:cNvSpPr txBox="1">
            <a:spLocks/>
          </p:cNvSpPr>
          <p:nvPr/>
        </p:nvSpPr>
        <p:spPr>
          <a:xfrm>
            <a:off x="1264355" y="146914"/>
            <a:ext cx="11040533" cy="428820"/>
          </a:xfrm>
          <a:prstGeom prst="roundRect">
            <a:avLst/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93663"/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текстов по жанровому разнообразию </a:t>
            </a:r>
            <a:r>
              <a:rPr lang="ru-RU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Г. Л. Акопову): </a:t>
            </a:r>
            <a:endParaRPr lang="ru-RU" sz="2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82133" y="711201"/>
            <a:ext cx="1054382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/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рекламный отчет – детально описывает рекламируемое событие. Целью отчета является воссоздание атмосферы прошедшего мероприятия, а также акцентирование внимания целевой аудитории на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возможностях организации.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рекламный очерк – рассказывает об уникальных особенностях услуги  и формирует художественно-публицистический образ рекламируемого продукта. Очерк помимо рациональной аргументации, подразумевает также эмоциональное воздействие на клиента. </a:t>
            </a:r>
          </a:p>
          <a:p>
            <a:pPr indent="450215" algn="just"/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строчная (</a:t>
            </a:r>
            <a:r>
              <a:rPr lang="ru-RU" sz="2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рубрицированная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реклама – разновидность рекламного текста-объявления. Размещают на рекламной полосе периодического издания </a:t>
            </a:r>
            <a:r>
              <a:rPr lang="ru-RU" sz="2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нерекламного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характера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6160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274836" cy="6626148"/>
          </a:xfrm>
          <a:prstGeom prst="rect">
            <a:avLst/>
          </a:prstGeom>
        </p:spPr>
      </p:pic>
      <p:sp>
        <p:nvSpPr>
          <p:cNvPr id="7" name="Заголовок 3"/>
          <p:cNvSpPr txBox="1">
            <a:spLocks/>
          </p:cNvSpPr>
          <p:nvPr/>
        </p:nvSpPr>
        <p:spPr>
          <a:xfrm>
            <a:off x="1264355" y="146914"/>
            <a:ext cx="11040533" cy="428820"/>
          </a:xfrm>
          <a:prstGeom prst="roundRect">
            <a:avLst/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восприятию рекламные тексты подразделяют на следующие типы:</a:t>
            </a:r>
            <a:r>
              <a:rPr lang="ru-RU" sz="2800" dirty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62755" y="764024"/>
            <a:ext cx="1075831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вербально-коммуникативный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предполагает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что основным средством коммуникации является слово, форма коммуникации будет письменной;</a:t>
            </a:r>
            <a:endParaRPr lang="ru-RU" sz="2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2600" b="1" spc="-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вербально-визуальный </a:t>
            </a:r>
            <a:r>
              <a:rPr lang="ru-RU" sz="2600" b="1" spc="-3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включает </a:t>
            </a:r>
            <a:r>
              <a:rPr lang="ru-RU" sz="2600" b="1" spc="-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помимо вербального </a:t>
            </a:r>
            <a:r>
              <a:rPr lang="ru-RU" sz="2600" b="1" spc="-3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компо-нента</a:t>
            </a:r>
            <a:r>
              <a:rPr lang="ru-RU" sz="2600" b="1" spc="-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визуальный. Рационально и эмоциональное восприятие представление формируется под действием слова и визуального образа;</a:t>
            </a:r>
            <a:endParaRPr lang="ru-RU" sz="2600" b="1" spc="-3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аудиовербальный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тип – это текст, который усложняет акт говорения и слушания. Данная реклама наиболее близка к традиционному пониманию коммуникации. Часто воспринимается как наиболее личная;</a:t>
            </a:r>
            <a:endParaRPr lang="ru-RU" sz="2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мультимедийный (аудио-вербально-визуальный) тип </a:t>
            </a:r>
            <a:r>
              <a:rPr lang="ru-RU" sz="2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характе-ризуется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подвижностью  видеоряда, который образует несколько зон внимания. Такой текст обладает наиболее сложной формой благодаря визуальному и аудиальному ряду. </a:t>
            </a:r>
            <a:endParaRPr lang="ru-RU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295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274836" cy="6626148"/>
          </a:xfrm>
          <a:prstGeom prst="rect">
            <a:avLst/>
          </a:prstGeom>
        </p:spPr>
      </p:pic>
      <p:sp>
        <p:nvSpPr>
          <p:cNvPr id="7" name="Заголовок 3"/>
          <p:cNvSpPr txBox="1">
            <a:spLocks/>
          </p:cNvSpPr>
          <p:nvPr/>
        </p:nvSpPr>
        <p:spPr>
          <a:xfrm>
            <a:off x="2810933" y="101758"/>
            <a:ext cx="6649156" cy="428820"/>
          </a:xfrm>
          <a:prstGeom prst="roundRect">
            <a:avLst/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Опорные слова для рекламного текста: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56267" y="688623"/>
            <a:ext cx="9855200" cy="3089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сейчас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теперь, сегодня, здесь, впервые;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представляем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вам, объявляем, извещаем;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предлагаем;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потребность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поиск, требуется;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гарантия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экономия, легко, быстро;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советуем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совет, поиск;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приходите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звоните.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794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64" y="0"/>
            <a:ext cx="12274836" cy="6626148"/>
          </a:xfrm>
          <a:prstGeom prst="rect">
            <a:avLst/>
          </a:prstGeom>
        </p:spPr>
      </p:pic>
      <p:sp>
        <p:nvSpPr>
          <p:cNvPr id="8" name="Заголовок 3"/>
          <p:cNvSpPr txBox="1">
            <a:spLocks/>
          </p:cNvSpPr>
          <p:nvPr/>
        </p:nvSpPr>
        <p:spPr>
          <a:xfrm>
            <a:off x="2810933" y="101758"/>
            <a:ext cx="6649156" cy="428820"/>
          </a:xfrm>
          <a:prstGeom prst="roundRect">
            <a:avLst/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Опорные слова для рекламного текста: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11111" y="835378"/>
            <a:ext cx="10227733" cy="52298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качестве ключевой лексики в рекламе используются и слова с ярко выраженной позитивной оценкой: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важная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веха в развитии, важное направление, революция, революционный;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улучшение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сенсация;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истина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правда;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эффективный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то что надо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восхитительный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удивительный, поразительный; выдающийся, потрясающий;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загадочный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магический, волшебный; </a:t>
            </a:r>
            <a:endParaRPr lang="ru-RU" sz="2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тайна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чудо, секрет, волшебство; </a:t>
            </a:r>
            <a:endParaRPr lang="ru-RU" sz="2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стиль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престиж,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имидж 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442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64" y="0"/>
            <a:ext cx="12274836" cy="6626148"/>
          </a:xfrm>
          <a:prstGeom prst="rect">
            <a:avLst/>
          </a:prstGeom>
        </p:spPr>
      </p:pic>
      <p:sp>
        <p:nvSpPr>
          <p:cNvPr id="8" name="Заголовок 3"/>
          <p:cNvSpPr txBox="1">
            <a:spLocks/>
          </p:cNvSpPr>
          <p:nvPr/>
        </p:nvSpPr>
        <p:spPr>
          <a:xfrm>
            <a:off x="1422400" y="101758"/>
            <a:ext cx="10272889" cy="428820"/>
          </a:xfrm>
          <a:prstGeom prst="roundRect">
            <a:avLst/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единиц синтаксического уровня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88533" y="587022"/>
            <a:ext cx="1018257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390" marR="27305" indent="215900" algn="just">
              <a:spcBef>
                <a:spcPts val="325"/>
              </a:spcBef>
              <a:spcAft>
                <a:spcPts val="0"/>
              </a:spcAft>
            </a:pP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ru-RU" sz="2600" b="1" spc="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рекламных те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spc="-15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600" b="1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ара</a:t>
            </a:r>
            <a:r>
              <a:rPr lang="ru-RU" sz="2600" b="1" spc="-15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терны</a:t>
            </a:r>
            <a:r>
              <a:rPr lang="ru-RU" sz="2600" b="1" spc="-45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дующие</a:t>
            </a:r>
            <a:r>
              <a:rPr lang="ru-RU" sz="2600" b="1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енн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390" marR="27940" indent="215900" algn="just">
              <a:spcAft>
                <a:spcPts val="0"/>
              </a:spcAft>
            </a:pP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ru-RU" sz="2600" b="1" spc="7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</a:t>
            </a:r>
            <a:r>
              <a:rPr lang="ru-RU" sz="2600" b="1" spc="-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оничн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2600" b="1" spc="25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ссо</a:t>
            </a:r>
            <a:r>
              <a:rPr lang="ru-RU" sz="2600" b="1" spc="-15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анн</a:t>
            </a:r>
            <a:r>
              <a:rPr lang="ru-RU" sz="2600" b="1" spc="25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сть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инфо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600" b="1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аци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600" b="1" spc="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spc="-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мпр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ссия смысла</a:t>
            </a:r>
            <a:r>
              <a:rPr lang="ru-RU" sz="2600" b="1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600" b="1" spc="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назы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аемый</a:t>
            </a:r>
            <a:r>
              <a:rPr lang="ru-RU" sz="2600" b="1" spc="-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телеграфный</a:t>
            </a:r>
            <a:r>
              <a:rPr lang="ru-RU" sz="2600" b="1" spc="-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стиль;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8290">
              <a:spcAft>
                <a:spcPts val="0"/>
              </a:spcAft>
            </a:pP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жи</a:t>
            </a:r>
            <a:r>
              <a:rPr lang="ru-RU" sz="2600" b="1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сть,</a:t>
            </a:r>
            <a:r>
              <a:rPr lang="ru-RU" sz="2600" b="1" spc="-3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динами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600" b="1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600" b="1" spc="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ремительн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8290">
              <a:spcBef>
                <a:spcPts val="45"/>
              </a:spcBef>
              <a:spcAft>
                <a:spcPts val="0"/>
              </a:spcAft>
            </a:pP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э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ссивн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8290">
              <a:spcBef>
                <a:spcPts val="45"/>
              </a:spcBef>
              <a:spcAft>
                <a:spcPts val="0"/>
              </a:spcAft>
            </a:pP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600" b="1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</a:t>
            </a:r>
            <a:r>
              <a:rPr lang="ru-RU" sz="2600" b="1" spc="-15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</a:t>
            </a:r>
            <a:r>
              <a:rPr lang="ru-RU" sz="2600" b="1" spc="-30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b="1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тельн</a:t>
            </a:r>
            <a:r>
              <a:rPr lang="ru-RU" sz="2600" b="1" spc="25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2600" b="1" spc="5" dirty="0" err="1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600" b="1" spc="-8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2600" b="1" spc="-4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600" b="1" spc="-70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600" b="1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дительн</a:t>
            </a:r>
            <a:r>
              <a:rPr lang="ru-RU" sz="2600" b="1" spc="25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2600" b="1" spc="5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390" marR="27305" indent="215900" algn="just">
              <a:spcBef>
                <a:spcPts val="45"/>
              </a:spcBef>
              <a:spcAft>
                <a:spcPts val="0"/>
              </a:spcAft>
            </a:pP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5)</a:t>
            </a:r>
            <a:r>
              <a:rPr lang="ru-RU" sz="2600" b="1" spc="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кту</a:t>
            </a:r>
            <a:r>
              <a:rPr lang="ru-RU" sz="2600" b="1" spc="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лизаци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600" b="1" spc="-3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выделение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spc="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наиб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лее</a:t>
            </a:r>
            <a:r>
              <a:rPr lang="ru-RU" sz="2600" b="1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ажно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ценной инфо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600" b="1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аци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390" marR="26670" indent="215900" algn="just">
              <a:spcBef>
                <a:spcPts val="45"/>
              </a:spcBef>
              <a:spcAft>
                <a:spcPts val="0"/>
              </a:spcAft>
            </a:pPr>
            <a:r>
              <a:rPr lang="ru-RU" sz="2600" b="1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600" b="1" spc="6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</a:t>
            </a:r>
            <a:r>
              <a:rPr lang="ru-RU" sz="2600" b="1" i="1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i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оничность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азы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ания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600" b="1" spc="6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дно</a:t>
            </a:r>
            <a:r>
              <a:rPr lang="ru-RU" sz="2600" b="1" spc="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</a:t>
            </a:r>
            <a:r>
              <a:rPr lang="ru-RU" sz="2600" b="1" spc="6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сновных</a:t>
            </a:r>
            <a:r>
              <a:rPr lang="ru-RU" sz="2600" b="1" spc="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spc="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ребо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ний,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дъя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ляемых</a:t>
            </a:r>
            <a:r>
              <a:rPr lang="ru-RU" sz="2600" b="1" spc="-9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реклам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b="1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Внеязы</a:t>
            </a:r>
            <a:r>
              <a:rPr lang="ru-RU" sz="2600" b="1" spc="-55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spc="-15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ая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600" b="1" spc="-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</a:t>
            </a:r>
            <a:r>
              <a:rPr lang="ru-RU" sz="2600" b="1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мия</a:t>
            </a:r>
            <a:r>
              <a:rPr lang="ru-RU" sz="2600" b="1" spc="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600" b="1" spc="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spc="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spc="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r>
              <a:rPr lang="ru-RU" sz="2600" b="1" spc="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600" b="1" spc="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600" b="1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мощью</a:t>
            </a:r>
            <a:r>
              <a:rPr lang="ru-RU" sz="2600" b="1" spc="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разнообразных ср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дств</a:t>
            </a:r>
            <a:r>
              <a:rPr lang="ru-RU" sz="2600" b="1" spc="-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spc="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</a:t>
            </a:r>
            <a:r>
              <a:rPr lang="ru-RU" sz="2600" b="1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назы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аемой</a:t>
            </a:r>
            <a:r>
              <a:rPr lang="ru-RU" sz="2600" b="1" spc="-7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язы</a:t>
            </a:r>
            <a:r>
              <a:rPr lang="ru-RU" sz="2600" b="1" spc="-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ой</a:t>
            </a:r>
            <a:r>
              <a:rPr lang="ru-RU" sz="2600" b="1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</a:t>
            </a:r>
            <a:r>
              <a:rPr lang="ru-RU" sz="2600" b="1" i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мпр</a:t>
            </a:r>
            <a:r>
              <a:rPr lang="ru-RU" sz="2600" b="1" i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i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ссии</a:t>
            </a:r>
            <a:r>
              <a:rPr lang="ru-RU" sz="2600" b="1" i="1" spc="-7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смыс</a:t>
            </a:r>
            <a:r>
              <a:rPr lang="ru-RU" sz="2600" b="1" i="1" spc="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2600" b="1" i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b="1" i="1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сж</a:t>
            </a:r>
            <a:r>
              <a:rPr lang="ru-RU" sz="2600" b="1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тия</a:t>
            </a:r>
            <a:r>
              <a:rPr lang="ru-RU" sz="2600" b="1" spc="-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600" b="1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аци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600" b="1" spc="-1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частн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600" b="1" spc="-9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стигае</a:t>
            </a:r>
            <a:r>
              <a:rPr lang="ru-RU" sz="2600" b="1" spc="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r>
              <a:rPr lang="ru-RU" sz="2600" b="1" spc="-9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ru-RU" sz="2600" b="1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600" b="1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мощи</a:t>
            </a:r>
            <a:r>
              <a:rPr lang="ru-RU" sz="2600" b="1" spc="-7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spc="-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тких,</a:t>
            </a:r>
            <a:r>
              <a:rPr lang="ru-RU" sz="2600" b="1" spc="-7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лных,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ллиптич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ски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600" b="1" spc="-6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600" b="1" spc="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авных</a:t>
            </a:r>
            <a:r>
              <a:rPr lang="ru-RU" sz="2600" b="1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ени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2600" b="1" i="1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790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098" y="0"/>
            <a:ext cx="12274836" cy="6626148"/>
          </a:xfrm>
          <a:prstGeom prst="rect">
            <a:avLst/>
          </a:prstGeom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1456267" y="135625"/>
            <a:ext cx="10272889" cy="428820"/>
          </a:xfrm>
          <a:prstGeom prst="roundRect">
            <a:avLst/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единиц синтаксического уровня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8177" y="790223"/>
            <a:ext cx="9663289" cy="3805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marR="35560" algn="just">
              <a:lnSpc>
                <a:spcPct val="102000"/>
              </a:lnSpc>
              <a:spcAft>
                <a:spcPts val="0"/>
              </a:spcAft>
            </a:pPr>
            <a:r>
              <a:rPr lang="ru-RU" sz="2600" b="1" i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</a:t>
            </a:r>
            <a:r>
              <a:rPr lang="ru-RU" sz="2600" b="1" i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i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ость,</a:t>
            </a:r>
            <a:r>
              <a:rPr lang="ru-RU" sz="2600" b="1" i="1" spc="2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динами</a:t>
            </a:r>
            <a:r>
              <a:rPr lang="ru-RU" sz="2600" b="1" i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600" b="1" i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600" b="1" i="1" spc="18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рекламно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spc="18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600" b="1" spc="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b="1" spc="20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стигае</a:t>
            </a:r>
            <a:r>
              <a:rPr lang="ru-RU" sz="2600" b="1" spc="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r>
              <a:rPr lang="ru-RU" sz="2600" b="1" spc="17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600" b="1" spc="2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помощью</a:t>
            </a:r>
            <a:r>
              <a:rPr lang="ru-RU" sz="2600" b="1" spc="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ллиптич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ских</a:t>
            </a:r>
            <a:r>
              <a:rPr lang="ru-RU" sz="2600" b="1" spc="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ений</a:t>
            </a:r>
            <a:r>
              <a:rPr lang="ru-RU" sz="2600" b="1" spc="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</a:t>
            </a:r>
            <a:r>
              <a:rPr lang="ru-RU" sz="2600" b="1" spc="7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пропус</a:t>
            </a:r>
            <a:r>
              <a:rPr lang="ru-RU" sz="2600" b="1" spc="-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600" b="1" spc="3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емо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на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</a:t>
            </a:r>
            <a:r>
              <a:rPr lang="ru-RU" sz="2600" b="1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spc="-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оро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письменн</a:t>
            </a:r>
            <a:r>
              <a:rPr lang="ru-RU" sz="2600" b="1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600" b="1" spc="-9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сте обычно</a:t>
            </a:r>
            <a:r>
              <a:rPr lang="ru-RU" sz="2600" b="1" spc="-7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оит</a:t>
            </a:r>
            <a:r>
              <a:rPr lang="ru-RU" sz="2600" b="1" spc="-5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тире,</a:t>
            </a:r>
            <a:r>
              <a:rPr lang="ru-RU" sz="2600" b="1" spc="-6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b="1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устн</a:t>
            </a:r>
            <a:r>
              <a:rPr lang="ru-RU" sz="2600" b="1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 делае</a:t>
            </a:r>
            <a:r>
              <a:rPr lang="ru-RU" sz="2600" b="1" spc="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r>
              <a:rPr lang="ru-RU" sz="2600" b="1" spc="-3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600" b="1" spc="-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уза):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0035">
              <a:lnSpc>
                <a:spcPct val="107000"/>
              </a:lnSpc>
              <a:spcAft>
                <a:spcPts val="0"/>
              </a:spcAft>
            </a:pPr>
            <a:r>
              <a:rPr lang="ru-RU" sz="2600" b="1" i="1" dirty="0" smtClean="0">
                <a:solidFill>
                  <a:srgbClr val="081EE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Своевременная логопедическая помощь </a:t>
            </a:r>
            <a:r>
              <a:rPr lang="ru-RU" sz="2600" b="1" dirty="0" smtClean="0">
                <a:solidFill>
                  <a:srgbClr val="081EEA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i="1" dirty="0" smtClean="0">
                <a:solidFill>
                  <a:srgbClr val="081EEA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залог успешного обучения</a:t>
            </a:r>
            <a:endParaRPr lang="ru-RU" sz="2600" b="1" i="1" dirty="0">
              <a:solidFill>
                <a:srgbClr val="081EEA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135" marR="35560" indent="215900" algn="just">
              <a:lnSpc>
                <a:spcPct val="102000"/>
              </a:lnSpc>
              <a:spcAft>
                <a:spcPts val="0"/>
              </a:spcAft>
            </a:pPr>
            <a:r>
              <a:rPr lang="ru-RU" sz="2600" b="1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600" b="1" spc="6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600" b="1" i="1" spc="-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i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</a:t>
            </a:r>
            <a:r>
              <a:rPr lang="ru-RU" sz="2600" b="1" i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i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ссивност</a:t>
            </a:r>
            <a:r>
              <a:rPr lang="ru-RU" sz="2600" b="1" i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i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выразит</a:t>
            </a:r>
            <a:r>
              <a:rPr lang="ru-RU" sz="2600" b="1" i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i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льность</a:t>
            </a:r>
            <a:r>
              <a:rPr lang="ru-RU" sz="2600" b="1" i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рекламных</a:t>
            </a:r>
            <a:r>
              <a:rPr lang="ru-RU" sz="2600" b="1" spc="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sz="2600" b="1" spc="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600" b="1" spc="-5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</a:t>
            </a:r>
            <a:r>
              <a:rPr lang="ru-RU" sz="2600" b="1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дае</a:t>
            </a:r>
            <a:r>
              <a:rPr lang="ru-RU" sz="2600" b="1" spc="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ся</a:t>
            </a:r>
            <a:r>
              <a:rPr lang="ru-RU" sz="2600" b="1" spc="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ru-RU" sz="2600" b="1" spc="4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spc="-2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чет</a:t>
            </a:r>
            <a:r>
              <a:rPr lang="ru-RU" sz="2600" b="1" spc="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ль</a:t>
            </a:r>
            <a:r>
              <a:rPr lang="ru-RU" sz="2600" b="1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ания</a:t>
            </a:r>
            <a:r>
              <a:rPr lang="ru-RU" sz="2600" b="1" spc="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spc="-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spc="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spc="-1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600" b="1" spc="-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жных стилистич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ски</a:t>
            </a:r>
            <a:r>
              <a:rPr lang="ru-RU" sz="2600" b="1" spc="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600" b="1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ри</a:t>
            </a:r>
            <a:r>
              <a:rPr lang="ru-RU" sz="2600" b="1" spc="-1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орич</a:t>
            </a:r>
            <a:r>
              <a:rPr lang="ru-RU" sz="2600" b="1" spc="2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ских</a:t>
            </a:r>
            <a:r>
              <a:rPr lang="ru-RU" sz="2600" b="1" spc="-45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фигур</a:t>
            </a:r>
            <a:r>
              <a:rPr lang="ru-RU" sz="2600" b="1" spc="-30" dirty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smtClean="0">
                <a:solidFill>
                  <a:srgbClr val="231F2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286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82" y="92276"/>
            <a:ext cx="11942618" cy="6765723"/>
          </a:xfrm>
          <a:prstGeom prst="rect">
            <a:avLst/>
          </a:prstGeom>
        </p:spPr>
      </p:pic>
      <p:pic>
        <p:nvPicPr>
          <p:cNvPr id="5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0"/>
            <a:ext cx="12105503" cy="6858000"/>
          </a:xfrm>
          <a:prstGeom prst="rect">
            <a:avLst/>
          </a:prstGeom>
        </p:spPr>
      </p:pic>
      <p:sp>
        <p:nvSpPr>
          <p:cNvPr id="7" name="Заголовок 3"/>
          <p:cNvSpPr txBox="1">
            <a:spLocks/>
          </p:cNvSpPr>
          <p:nvPr/>
        </p:nvSpPr>
        <p:spPr>
          <a:xfrm>
            <a:off x="3341274" y="492270"/>
            <a:ext cx="5509452" cy="535636"/>
          </a:xfrm>
          <a:prstGeom prst="roundRect">
            <a:avLst/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93663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93663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Обсуждаемые вопросы:</a:t>
            </a:r>
            <a:endParaRPr lang="ru-RU" sz="2800" b="1" dirty="0"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93663"/>
            <a:endParaRPr lang="ru-RU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51213" y="1690687"/>
            <a:ext cx="899704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Имидж и репутация образовательной организации</a:t>
            </a:r>
          </a:p>
          <a:p>
            <a:endParaRPr lang="ru-RU" sz="2600" b="1" spc="-3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Роль </a:t>
            </a:r>
            <a:r>
              <a:rPr lang="ru-RU" sz="2600" b="1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рекламы в формировании имиджа</a:t>
            </a:r>
          </a:p>
          <a:p>
            <a:endParaRPr lang="ru-RU" sz="2600" b="1" spc="-3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Рекламные </a:t>
            </a:r>
            <a:r>
              <a:rPr lang="ru-RU" sz="2600" b="1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тексты</a:t>
            </a:r>
          </a:p>
          <a:p>
            <a:endParaRPr lang="ru-RU" sz="2600" b="1" spc="-3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PR-</a:t>
            </a:r>
            <a:r>
              <a:rPr lang="ru-RU" sz="2600" b="1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тексты </a:t>
            </a:r>
          </a:p>
          <a:p>
            <a:endParaRPr lang="ru-RU" sz="2600" b="1" spc="-3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2600" b="1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en-US" sz="2600"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PR-</a:t>
            </a:r>
            <a:r>
              <a:rPr lang="ru-RU" sz="2600"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</a:t>
            </a:r>
            <a:endParaRPr lang="ru-RU" sz="2600" b="1" spc="-3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600" b="1" spc="-3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Буклет </a:t>
            </a:r>
            <a:r>
              <a:rPr lang="ru-RU" sz="2600" b="1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разновидность </a:t>
            </a:r>
            <a:r>
              <a:rPr lang="en-US" sz="2600"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PR-</a:t>
            </a:r>
            <a:r>
              <a:rPr lang="ru-RU" sz="2600" b="1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текста </a:t>
            </a:r>
            <a:endParaRPr lang="ru-RU" sz="2600" b="1" spc="-3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spc="-3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2278283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64" y="0"/>
            <a:ext cx="12274836" cy="662614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422400" y="203200"/>
            <a:ext cx="102164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Наступательный, побудительный характер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придают рекламе следующие языковые приемы: </a:t>
            </a: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обращения, призванные устанавливать контакт с адресатом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рекламы</a:t>
            </a:r>
          </a:p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побудительные предложения: </a:t>
            </a: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Попробуй!;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 вопросно-ответные  единства:  </a:t>
            </a: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Хотите  выучить английский? Мы поможем Вам! 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Актуализация (выделение) наиболее важной информации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достигается при помощи таких приемов, как инверсия и сегментированные конструкции.</a:t>
            </a:r>
          </a:p>
          <a:p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Инверсия –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необычный порядок слов. В рекламе наиболее важная информация ставится или в начало, или в конец текста. </a:t>
            </a:r>
          </a:p>
        </p:txBody>
      </p:sp>
    </p:spTree>
    <p:extLst>
      <p:ext uri="{BB962C8B-B14F-4D97-AF65-F5344CB8AC3E}">
        <p14:creationId xmlns:p14="http://schemas.microsoft.com/office/powerpoint/2010/main" val="1055217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0"/>
            <a:ext cx="12105503" cy="6626148"/>
          </a:xfrm>
          <a:prstGeom prst="rect">
            <a:avLst/>
          </a:prstGeom>
        </p:spPr>
      </p:pic>
      <p:sp>
        <p:nvSpPr>
          <p:cNvPr id="11" name="Заголовок 3"/>
          <p:cNvSpPr txBox="1">
            <a:spLocks/>
          </p:cNvSpPr>
          <p:nvPr/>
        </p:nvSpPr>
        <p:spPr>
          <a:xfrm>
            <a:off x="2844800" y="0"/>
            <a:ext cx="6953955" cy="428820"/>
          </a:xfrm>
          <a:prstGeom prst="roundRect">
            <a:avLst/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рекламного текста  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377244" y="575733"/>
            <a:ext cx="1041964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spcAft>
                <a:spcPts val="80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Формула успешного рекламного текста – 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AIDMA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indent="450215">
              <a:spcAft>
                <a:spcPts val="800"/>
              </a:spcAft>
            </a:pP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 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attention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(внимание) – говорит о привлечении внимания целевой аудитории к рекламируемой продукции;</a:t>
            </a:r>
          </a:p>
          <a:p>
            <a:pPr indent="450215">
              <a:spcAft>
                <a:spcPts val="800"/>
              </a:spcAft>
            </a:pP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interest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(интерес) – подразумевает побуждение интереса у потенциальных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клиентов;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800"/>
              </a:spcAft>
            </a:pP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desire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(желание) – должно побудить клиента последовать рекламному совету;</a:t>
            </a:r>
          </a:p>
          <a:p>
            <a:pPr indent="450215">
              <a:spcAft>
                <a:spcPts val="800"/>
              </a:spcAft>
            </a:pP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confidence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(доверие) – отвергает какие либо сомнения в отношении качества услуги и порождает доверие клиента;</a:t>
            </a:r>
          </a:p>
          <a:p>
            <a:pPr indent="450215">
              <a:spcAft>
                <a:spcPts val="800"/>
              </a:spcAft>
            </a:pP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motive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(мотив) – объясняет, почему необходимо приобрести именно эту …;</a:t>
            </a:r>
          </a:p>
          <a:p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action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(действие) – подталкивает целевую аудиторию к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освоению (приобретению) 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6825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861"/>
            <a:ext cx="12105503" cy="662614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140179" y="598311"/>
            <a:ext cx="993422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 модель  легла в основу </a:t>
            </a:r>
            <a:r>
              <a:rPr lang="ru-RU" sz="2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четырехчастной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модели композиционной структуры рекламного текста. Модель включает компоненты:   слоган (рекламный лозунг, девиз);  заголовок; основной рекламный текст (ОРТ);  эхо-фразу  и реквизиты</a:t>
            </a:r>
            <a:endParaRPr lang="ru-RU" sz="2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 четыре компонента не обязательны. </a:t>
            </a:r>
            <a:endParaRPr lang="ru-RU" sz="2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endParaRPr lang="ru-RU" sz="2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Варианты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структурной организации:</a:t>
            </a:r>
            <a:endParaRPr lang="ru-RU" sz="2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Слоган + заголовок + ОРТ + реквизиты</a:t>
            </a:r>
            <a:endParaRPr lang="ru-RU" sz="2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Слоган + заголовок + реквизиты</a:t>
            </a:r>
            <a:endParaRPr lang="ru-RU" sz="2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Слоган + ОРТ + реквизиты</a:t>
            </a:r>
            <a:endParaRPr lang="ru-RU" sz="2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Слоган + ОРТ + реквизиты</a:t>
            </a:r>
            <a:endParaRPr lang="ru-RU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2076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344706" y="1183343"/>
            <a:ext cx="1044836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25"/>
              </a:spcBef>
              <a:spcAft>
                <a:spcPts val="0"/>
              </a:spcAft>
              <a:buSzPts val="1400"/>
              <a:tabLst>
                <a:tab pos="703580" algn="l"/>
              </a:tabLst>
            </a:pPr>
            <a:r>
              <a:rPr lang="ru-RU" sz="2600" b="1" spc="-5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2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Заголовок 3"/>
          <p:cNvSpPr txBox="1">
            <a:spLocks/>
          </p:cNvSpPr>
          <p:nvPr/>
        </p:nvSpPr>
        <p:spPr>
          <a:xfrm>
            <a:off x="4549421" y="101758"/>
            <a:ext cx="4289779" cy="428820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Слоган 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11111" y="587022"/>
            <a:ext cx="10532533" cy="5760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07000"/>
              </a:lnSpc>
              <a:spcAft>
                <a:spcPts val="80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Основная цель – привлечь внимание аудитории. Слоган является рекламной фразой, которая кратко, но емко транслирует идею рекламного предложения. Главная особенность – минимальный объем (обычно одно предложение) и присутствие названия марки. </a:t>
            </a:r>
            <a:r>
              <a:rPr lang="ru-RU" sz="2600" b="1" spc="-2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Первостепенная задача –  вызвать устойчивую ассоциацию с услугой. </a:t>
            </a:r>
          </a:p>
          <a:p>
            <a:pPr indent="450215">
              <a:lnSpc>
                <a:spcPct val="107000"/>
              </a:lnSpc>
              <a:spcAft>
                <a:spcPts val="80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Слоган имеет схожие характеристики с рекламным заголовком. Но на первый взгляд: для слогана   важно передать философию компании. Для заголовка отразить специфику услуги на определенном этапе. Использовать слоган не обязательно в каждом рекламном тексте, так как он должен прежде всего обобщить и передать в целом концепцию организации.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Задачей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рекламного заголовка является знакомство потенциального клиента с предлагаемой услугой. 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7411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7" name="Заголовок 3"/>
          <p:cNvSpPr txBox="1">
            <a:spLocks/>
          </p:cNvSpPr>
          <p:nvPr/>
        </p:nvSpPr>
        <p:spPr>
          <a:xfrm>
            <a:off x="4549421" y="101758"/>
            <a:ext cx="4289779" cy="428820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Слоган 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399822" y="948267"/>
            <a:ext cx="10227734" cy="46814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07000"/>
              </a:lnSpc>
              <a:spcAft>
                <a:spcPts val="80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Лексика входящая в слоган, не всегда должна тематически совпадать с предметной областью рекламируемой услуги. Как правило, слоган выстраивается благодаря ассоциативному мышлению. </a:t>
            </a:r>
          </a:p>
          <a:p>
            <a:pPr indent="450215">
              <a:lnSpc>
                <a:spcPct val="107000"/>
              </a:lnSpc>
              <a:spcAft>
                <a:spcPts val="80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настоящее время в рекламных слоганах часто используются слова «вы», «новый», весьма», «ваш», «лучше», а также форма повелительного наклонения, которая употребляется часто. Прилагательные редки «лучший», «высший» и т. д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.).</a:t>
            </a:r>
          </a:p>
          <a:p>
            <a:pPr indent="450215">
              <a:lnSpc>
                <a:spcPct val="107000"/>
              </a:lnSpc>
              <a:spcAft>
                <a:spcPts val="800"/>
              </a:spcAft>
            </a:pP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07000"/>
              </a:lnSpc>
              <a:spcAft>
                <a:spcPts val="80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Качественное образование </a:t>
            </a:r>
            <a:r>
              <a:rPr lang="ru-RU" sz="2600" b="1" spc="-2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уверенное будущее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4760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11" name="Заголовок 3"/>
          <p:cNvSpPr txBox="1">
            <a:spLocks/>
          </p:cNvSpPr>
          <p:nvPr/>
        </p:nvSpPr>
        <p:spPr>
          <a:xfrm>
            <a:off x="4549421" y="101758"/>
            <a:ext cx="4289779" cy="428820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/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Заголовок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2400" y="699911"/>
            <a:ext cx="1011484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Заголовок – ключевая составляющая рекламных текстов, содержащие важное рекламное обращение и аргумент. Четыре признака: полезность, специфичность, создающий ощущение времени и срочности, уникальность.</a:t>
            </a:r>
          </a:p>
          <a:p>
            <a:pPr indent="450215">
              <a:spcAft>
                <a:spcPts val="0"/>
              </a:spcAft>
            </a:pPr>
            <a:r>
              <a:rPr lang="ru-RU" sz="2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Полезность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характеризуется тем, что в ней обязательно присутствует прямая или косвенная выгода для клиента: приобретение новых навыков и способностей, достижение цели и т. п. Усиливается конкретикой</a:t>
            </a:r>
          </a:p>
          <a:p>
            <a:pPr indent="450215">
              <a:spcAft>
                <a:spcPts val="0"/>
              </a:spcAft>
            </a:pPr>
            <a:r>
              <a:rPr lang="ru-RU" sz="2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Специфичность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означает детальное описание услуги: целевая аудитория, средства</a:t>
            </a:r>
          </a:p>
          <a:p>
            <a:pPr indent="450215">
              <a:spcAft>
                <a:spcPts val="0"/>
              </a:spcAft>
            </a:pPr>
            <a:r>
              <a:rPr lang="ru-RU" sz="2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Срочность или временные рамки 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2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Уникальность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предполагает неповторимость заголовка и его отличие от аналогичных. 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289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288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85706"/>
            <a:ext cx="12105503" cy="6626148"/>
          </a:xfrm>
          <a:prstGeom prst="rect">
            <a:avLst/>
          </a:prstGeom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2235200" y="101758"/>
            <a:ext cx="8060268" cy="473975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/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написанию заголовка: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41778" y="598311"/>
            <a:ext cx="10950222" cy="52298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использование прямого императива (в заголовке есть глагол повелительного наклонения. Рекламный текст рекомендует клиенту последовать его совету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указание слова «новый» и его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производных; 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применение слова «теперь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»;  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включение слова «наконец» и его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производных; 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дата и время в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заголовках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;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цена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экономия в заголовках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включение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слова бесплатно и его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производных;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ценная информация;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слова «как» («сделать», получить, стать и др.). Такие заголовки пользуются большим спросом в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рекламе;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6530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0"/>
            <a:ext cx="12105503" cy="6626148"/>
          </a:xfrm>
          <a:prstGeom prst="rect">
            <a:avLst/>
          </a:prstGeom>
        </p:spPr>
      </p:pic>
      <p:pic>
        <p:nvPicPr>
          <p:cNvPr id="5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715911" y="1185333"/>
            <a:ext cx="10047111" cy="48017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начале заголовка слова «почему». Данную конструкцию применяют реже, чем с «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как; 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включение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слов «какой» и «который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применение слов «кто еще»;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использование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слов «требуется» или «ищем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»;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отрицание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заголовках; 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адресация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обращение к определенной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аудитории; 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цифры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факты; 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заголовки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гарантией;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слов «представьте и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вспомните;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сравнение  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3"/>
          <p:cNvSpPr txBox="1">
            <a:spLocks/>
          </p:cNvSpPr>
          <p:nvPr/>
        </p:nvSpPr>
        <p:spPr>
          <a:xfrm>
            <a:off x="2133600" y="169492"/>
            <a:ext cx="8060268" cy="473975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/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написанию заголовка: 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7879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288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3262489" y="180781"/>
            <a:ext cx="6366934" cy="473975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smtClean="0"/>
              <a:t> </a:t>
            </a:r>
            <a:r>
              <a:rPr 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рекламный текст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98223" y="880533"/>
            <a:ext cx="10622844" cy="5658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нем обязательно должна присутствовать аргументация.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Модели: 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«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Перевернутая пирамида» подразумевает расположение важных аргументов с самого начала основной части текста.  Остальная аргументация выстраивается по убыванию значимости.  Преимущество – потенциальный  клиент сразу прочтет основные доводы, даже  если не пойдет до конца.</a:t>
            </a:r>
          </a:p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Сравнительная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реклама предполагает сопоставление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родствен-</a:t>
            </a:r>
            <a:r>
              <a:rPr lang="ru-RU" sz="2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ных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понятий с целью пояснения одного через призму другого. </a:t>
            </a:r>
          </a:p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Драматизированная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реклама определяется присутствием конфликта, а также его преодоления. </a:t>
            </a:r>
          </a:p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Инструктирующая 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реклама  выстраивает аргументацию в виде инструкции.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029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288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399822" y="745067"/>
            <a:ext cx="10509956" cy="5098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07000"/>
              </a:lnSpc>
              <a:spcAft>
                <a:spcPts val="0"/>
              </a:spcAft>
            </a:pPr>
            <a:endParaRPr lang="ru-RU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Реклама-диалог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преподносит информацию в форме диалога. </a:t>
            </a:r>
          </a:p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Реклама с участием известных людей</a:t>
            </a:r>
          </a:p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Реклама-загадка начинается с интригующего вопроса.</a:t>
            </a:r>
          </a:p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sz="2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Параграфная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реклама нужна в том случае, когда текст является очень длинным.</a:t>
            </a:r>
          </a:p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sz="2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Бестекстовая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реклама – полное отсутствие письменного компонента либо минимальное количество предложений (не больше двух). </a:t>
            </a:r>
          </a:p>
          <a:p>
            <a:pPr indent="450215"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Главная задача – предоставить целевой аудитории исчерпывающую информацию о продукции: чем является, какими полезными свойствами обладает. Исключить все несущественное.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3"/>
          <p:cNvSpPr txBox="1">
            <a:spLocks/>
          </p:cNvSpPr>
          <p:nvPr/>
        </p:nvSpPr>
        <p:spPr>
          <a:xfrm>
            <a:off x="3262489" y="180781"/>
            <a:ext cx="6366934" cy="473975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 smtClean="0"/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рекламный текст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006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82311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520435" y="214934"/>
            <a:ext cx="9903922" cy="6104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1000"/>
              </a:spcAft>
              <a:tabLst>
                <a:tab pos="540385" algn="l"/>
              </a:tabLst>
            </a:pPr>
            <a:r>
              <a:rPr lang="ru-RU" sz="2600" b="1" spc="-3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В обобщенном смысле </a:t>
            </a:r>
            <a:r>
              <a:rPr lang="ru-RU" sz="2600" b="1" spc="-30" dirty="0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ru-RU" sz="2600" b="1" spc="-3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Имидж </a:t>
            </a:r>
            <a:r>
              <a:rPr lang="ru-RU" sz="2600" b="1" spc="-3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– это сложившийся в массовом сознании и имеющий характер стереотипа сильно эмоционально окрашенный  образ  чего</a:t>
            </a:r>
            <a:r>
              <a:rPr lang="ru-RU" sz="2600" b="1" spc="-30" dirty="0"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‐</a:t>
            </a:r>
            <a:r>
              <a:rPr lang="ru-RU" sz="2600" b="1" spc="-3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либо  или  кого</a:t>
            </a:r>
            <a:r>
              <a:rPr lang="ru-RU" sz="2600" b="1" spc="-30" dirty="0">
                <a:latin typeface="Cambria Math" panose="02040503050406030204" pitchFamily="18" charset="0"/>
                <a:ea typeface="Calibri" panose="020F0502020204030204" pitchFamily="34" charset="0"/>
                <a:cs typeface="Cambria Math" panose="02040503050406030204" pitchFamily="18" charset="0"/>
              </a:rPr>
              <a:t>‐</a:t>
            </a:r>
            <a:r>
              <a:rPr lang="ru-RU" sz="2600" b="1" spc="-3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либо</a:t>
            </a:r>
            <a:r>
              <a:rPr lang="ru-RU" sz="2600" b="1" spc="-30" dirty="0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».  </a:t>
            </a:r>
          </a:p>
          <a:p>
            <a:pPr indent="450215" algn="just">
              <a:spcAft>
                <a:spcPts val="1000"/>
              </a:spcAft>
              <a:tabLst>
                <a:tab pos="540385" algn="l"/>
              </a:tabLst>
            </a:pPr>
            <a:r>
              <a:rPr lang="ru-RU" sz="2600" b="1" spc="-3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Имидж</a:t>
            </a:r>
            <a:r>
              <a:rPr lang="ru-RU" sz="2600" b="1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способ представления в обществе любых предпочитаемых людьми качеств, которыми в границах данного восприятия и оценки обладают объекты и субъекты – носители имиджа.  </a:t>
            </a:r>
            <a:r>
              <a:rPr lang="ru-RU" sz="2600" b="1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Имидж </a:t>
            </a:r>
            <a:r>
              <a:rPr lang="ru-RU" sz="2600"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большей степени отражает эмоциональное восприятие </a:t>
            </a:r>
            <a:r>
              <a:rPr lang="ru-RU" sz="2600" b="1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</a:t>
            </a:r>
            <a:r>
              <a:rPr lang="ru-RU" sz="2600"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(нравится – не нравится) и может складываться без непосредственного опыта </a:t>
            </a:r>
            <a:r>
              <a:rPr lang="ru-RU" sz="2600" b="1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взаимодействия.</a:t>
            </a:r>
          </a:p>
          <a:p>
            <a:pPr indent="450215" algn="just">
              <a:spcAft>
                <a:spcPts val="1000"/>
              </a:spcAft>
              <a:tabLst>
                <a:tab pos="540385" algn="l"/>
              </a:tabLst>
            </a:pPr>
            <a:r>
              <a:rPr lang="ru-RU" sz="2800" b="1" i="1" dirty="0">
                <a:solidFill>
                  <a:srgbClr val="081EEA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Имидж образовательного  учреждения – это образ организации, созданный в результате целенаправленного непрерывного процесса формирования,    согласования    и    интегрирования представлений педагогов, учащихся, родителей, представителей окружающего социума.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u-RU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7259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94837"/>
            <a:ext cx="12105503" cy="6626148"/>
          </a:xfrm>
          <a:prstGeom prst="rect">
            <a:avLst/>
          </a:prstGeom>
        </p:spPr>
      </p:pic>
      <p:sp>
        <p:nvSpPr>
          <p:cNvPr id="8" name="Заголовок 3"/>
          <p:cNvSpPr txBox="1">
            <a:spLocks/>
          </p:cNvSpPr>
          <p:nvPr/>
        </p:nvSpPr>
        <p:spPr>
          <a:xfrm>
            <a:off x="3262489" y="180781"/>
            <a:ext cx="6366934" cy="473975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 smtClean="0"/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рекламный текст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15911" y="722489"/>
            <a:ext cx="9245600" cy="3496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Основной тезис рекламного текста воспринимается лучше в том случае, если он грамотно сформулирован и размещен в начале или конце. Повышение эффективности возможно благодаря приему амплификации. Она подразумевает, что в начале текста (но другими словами) воспроизводится мысль, ранее сказанная в заголовке. Что способствует усилению выразительности, повышению запоминаемости.  </a:t>
            </a:r>
            <a:endParaRPr lang="ru-RU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402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277760" y="3234652"/>
            <a:ext cx="639278" cy="3126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>
              <a:lnSpc>
                <a:spcPct val="107000"/>
              </a:lnSpc>
              <a:spcAft>
                <a:spcPts val="80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3"/>
          <p:cNvSpPr txBox="1">
            <a:spLocks/>
          </p:cNvSpPr>
          <p:nvPr/>
        </p:nvSpPr>
        <p:spPr>
          <a:xfrm>
            <a:off x="2133600" y="169492"/>
            <a:ext cx="8929512" cy="473975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 smtClean="0"/>
              <a:t> </a:t>
            </a:r>
          </a:p>
          <a:p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Заключительная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часть: эхо-фраза и реквизиты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91733" y="1016000"/>
            <a:ext cx="10397067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заключительной части относится эко-фраза, которая как заголовок чаще всего прочитывает целевая аудитория. Эхо-фраза обладает двумя функциями: повторяет основную мысль ОРТ, а также придает завершенность всей рекламе. Самыми популярными способами завершения рекламы являются:</a:t>
            </a:r>
          </a:p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Указание названия организации </a:t>
            </a:r>
          </a:p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Указание названия организации +</a:t>
            </a:r>
            <a:r>
              <a:rPr lang="ru-RU" sz="2600" b="1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слоган</a:t>
            </a:r>
          </a:p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Указание названия организации + использование образа, созданного специально для данной рекламы.</a:t>
            </a:r>
          </a:p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Рекламные реквизиты включают справочную информацию, необходимую для налаживания коммуникации между клиентом и организацией.</a:t>
            </a:r>
          </a:p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Иногда ссылка на документацию (лицензии, сертификаты). 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3417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2133600" y="169492"/>
            <a:ext cx="8929512" cy="473975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-текст: особенности построения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48177" y="1016001"/>
            <a:ext cx="10047111" cy="2763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Основная цель 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-текста сформировать определенный образ фирмы, продукта, бренда и т.п. потенциальных клиентов. Обычно необходимы для создания положительного образа услуги и организации.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Основное отличие 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-статьи – отсутствие прямой рекламы. Его целью является создание положительного имиджа организации.   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7083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3081866" y="158203"/>
            <a:ext cx="7507111" cy="473975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написания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-статьи: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9200" y="711200"/>
            <a:ext cx="10532533" cy="6086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600" b="1" spc="-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Грамотный русский язык. Структура: четкая и логичная, без подробного описания. Избегать сложных и витиеватых фраз, но и чрезмерной упрощенности. Язык максимально доступен для аудитории.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Актуальная и интересная информация. 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-тексту необходимо захватить внимание читателя, чтобы тот не догадался о цели заказчика. Неординарный подход к повседневным событиям есть залог успеха. Необходимо уходить от рекламных штампов.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Достоверные факты. Текст должен быть правдивым 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Комплексный подход. Если хотите получить высокий результат, то необходимо постоянно доносить до целевой аудитории одну и ту же мысль.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Время. Не надо ожидать мгновенных результатов, необходимо в течение времени следовать определенному плану.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0390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3081866" y="158203"/>
            <a:ext cx="7507111" cy="473975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Разновидности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-текстов: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77244" y="767644"/>
            <a:ext cx="984391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Различают простые и комбинированные </a:t>
            </a:r>
            <a:r>
              <a:rPr lang="en-US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-тексты. </a:t>
            </a:r>
          </a:p>
          <a:p>
            <a:pPr indent="450215" algn="just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Простые пишутся в следующих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жанрах: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ru-RU" sz="26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Оперативно-новостной </a:t>
            </a:r>
            <a:r>
              <a:rPr lang="ru-RU" sz="2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жанр </a:t>
            </a:r>
            <a:r>
              <a:rPr lang="ru-RU" sz="26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сообщает </a:t>
            </a:r>
            <a:r>
              <a:rPr lang="ru-RU" sz="2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новую информацию о </a:t>
            </a:r>
            <a:r>
              <a:rPr lang="ru-RU" sz="26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рекламируемой услуге, мероприятии:</a:t>
            </a:r>
            <a:endParaRPr lang="ru-RU" sz="2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пресс-релиз является информационным сообщением для прессы, в котором говорится о потенциально-интересной новости. Постоянная публикация формирует положительный образ услуги, организации. </a:t>
            </a:r>
          </a:p>
          <a:p>
            <a:pPr indent="450215" algn="just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приглашение предлагает целевой аудитории поучаствовать в мероприятии. Текст может рассылаться по электронной почте или распространяться через СМИ. </a:t>
            </a:r>
          </a:p>
          <a:p>
            <a:pPr indent="450215" algn="just">
              <a:spcAft>
                <a:spcPts val="0"/>
              </a:spcAft>
            </a:pPr>
            <a:r>
              <a:rPr lang="ru-RU" sz="2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Исследовательско</a:t>
            </a:r>
            <a:r>
              <a:rPr lang="ru-RU" sz="2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-новостной жанр </a:t>
            </a:r>
            <a:r>
              <a:rPr lang="ru-RU" sz="26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включает </a:t>
            </a:r>
            <a:r>
              <a:rPr lang="ru-RU" sz="2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актуальную, но не оперативную информацию, которая сопровождает новостное событие  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0690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3081866" y="158203"/>
            <a:ext cx="7507111" cy="473975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Разновидности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-текстов: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40178" y="271020"/>
            <a:ext cx="10374490" cy="6086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ru-RU" sz="2600" b="1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600" b="1" i="1" spc="-1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Фактологический</a:t>
            </a:r>
            <a:r>
              <a:rPr lang="ru-RU" sz="2600" b="1" i="1" spc="-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i="1" spc="-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жанр – включает дополнительные факты по отношению к определенному новостному событию в жизни </a:t>
            </a:r>
            <a:r>
              <a:rPr lang="ru-RU" sz="2600" b="1" i="1" spc="-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пиар-субъекта</a:t>
            </a:r>
            <a:r>
              <a:rPr lang="ru-RU" sz="2600" b="1" i="1" spc="-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  <a:endParaRPr lang="ru-RU" sz="2600" b="1" spc="-1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600" b="1" spc="-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Факт-лист – небольшой по объему документ, который содержит подробную информацию о событии и об организации. </a:t>
            </a:r>
            <a:r>
              <a:rPr lang="ru-RU" sz="2600" b="1" spc="-1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Содержатся только </a:t>
            </a:r>
            <a:r>
              <a:rPr lang="ru-RU" sz="2600" b="1" spc="-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совокупность тезисов и фактов.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600" b="1" spc="-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Биография – создает положительный имидж определенной персоны.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600" b="1" i="1" spc="-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Образно-новостной жанр </a:t>
            </a:r>
            <a:r>
              <a:rPr lang="ru-RU" sz="2600" b="1" spc="-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сообщает о новостном событии от конкретного имени: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600" b="1" spc="-1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Байлайнер</a:t>
            </a:r>
            <a:r>
              <a:rPr lang="ru-RU" sz="2600" b="1" spc="-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статья от должностного лица организации, представляет экспертное мнение сотрудника. Статья сформулирована четко и доступно, чтобы не являющийся профессионалом потенциальный клиент  все понял. </a:t>
            </a:r>
          </a:p>
        </p:txBody>
      </p:sp>
    </p:spTree>
    <p:extLst>
      <p:ext uri="{BB962C8B-B14F-4D97-AF65-F5344CB8AC3E}">
        <p14:creationId xmlns:p14="http://schemas.microsoft.com/office/powerpoint/2010/main" val="22309624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2822223" y="225936"/>
            <a:ext cx="5610577" cy="473975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Разновидности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-текстов: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20800" y="824089"/>
            <a:ext cx="10080978" cy="26322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Поздравление выстраивает с клиентом коммуникацию благодаря праздничному событию.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Письмо предполагает обращение, в котором  руководитель сообщает важную информацию конкретной целевой аудитории (всегда именуется). Текст описывает  новостное событие в жизни организации. </a:t>
            </a:r>
          </a:p>
        </p:txBody>
      </p:sp>
    </p:spTree>
    <p:extLst>
      <p:ext uri="{BB962C8B-B14F-4D97-AF65-F5344CB8AC3E}">
        <p14:creationId xmlns:p14="http://schemas.microsoft.com/office/powerpoint/2010/main" val="26882121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2844801" y="158202"/>
            <a:ext cx="5610577" cy="473975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Комбинированные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-тексты: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99822" y="767644"/>
            <a:ext cx="9956800" cy="3825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Буклет – рекламная информация на бумажном носителе. 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Проспект – сброшюрованное многостраничное печатное издание, с фотографиями. Обычно выпускается в связи с юбилеем организации или другим важным событием.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Брошюра – печатное издание, в котором могут быть отражены отчеты, все, что </a:t>
            </a:r>
            <a:r>
              <a:rPr lang="ru-RU" sz="2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пиарит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организацию. 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Листовка информирует о значимом событии, деятельности и т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8243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424373"/>
            <a:ext cx="12105503" cy="6626148"/>
          </a:xfrm>
          <a:prstGeom prst="rect">
            <a:avLst/>
          </a:prstGeom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2054579" y="632335"/>
            <a:ext cx="7507111" cy="473975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Типы складывания буклета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 descr="варианты складывания буклетов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0490" y="1174044"/>
            <a:ext cx="9821332" cy="50348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07652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4402665" y="158201"/>
            <a:ext cx="3296358" cy="473975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назначению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75643" y="666044"/>
            <a:ext cx="9764889" cy="5760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Рекламные.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Используются для продвижения товаров и услуг в рамках маркетинговых кампаний. Цель – акцентировать внимание потребителя на конкретном продукте/продуктах, которые необходимо продать. Содержание состоит из коротких текстов с описанием и призывом к действию, изображений, иллюстрирующих продукт и его преимущества.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Информационные.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Служат для донесения той или иной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информации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получателя. Она может быть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событийного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или иного характера, например, изложенная в формате руководства пользователя, инструкции, памятки, правил поведения и т.п. В связи с этим, информационные буклеты часто печатаются в </a:t>
            </a:r>
            <a:r>
              <a:rPr lang="ru-RU" sz="2600" b="1" spc="-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черно-белых версиях, где данные излагаются со схематическим, символьным или графическим сопровождением.</a:t>
            </a:r>
            <a:endParaRPr lang="ru-RU" sz="2600" b="1" spc="-3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034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0"/>
            <a:ext cx="12105503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515979" y="493295"/>
            <a:ext cx="9721516" cy="5421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1000"/>
              </a:spcAft>
              <a:tabLst>
                <a:tab pos="540385" algn="l"/>
              </a:tabLst>
            </a:pPr>
            <a:r>
              <a:rPr lang="ru-RU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Репутация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общественная оценка, которая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форми-руется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течение достаточно продолжительного периода времени. Она складывается на основе совокупности информации обо всех реальных делах организации, о том, каким образом организация решает поставленные перед ней задачи, выполняет принятые на себя обязательства, какими методами строит свое поведение в определенных ситуациях. 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>
              <a:spcAft>
                <a:spcPts val="1000"/>
              </a:spcAft>
              <a:tabLst>
                <a:tab pos="540385" algn="l"/>
              </a:tabLst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Репутация формируется на основе достоверных знаний и оценок об организации, то есть предполагает рациональный, аналитический подход, часто подкрепляемый собственным опытом взаимодействия, мнениями большого числа родителей, имеющих положительный опыт взаимодействия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организа-цией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удовлетворенных результатом. 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3746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4447821" y="145207"/>
            <a:ext cx="3296358" cy="473975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назначению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99822" y="722489"/>
            <a:ext cx="987777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Образовательные.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Используются в качестве индивидуального источника обучающей информации для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обучающихся, родителей.  Яркие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изображения и сжатая информация хорошо усваиваются в сознании человека.</a:t>
            </a:r>
          </a:p>
          <a:p>
            <a:r>
              <a:rPr lang="ru-RU" sz="2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Имиджевые</a:t>
            </a:r>
            <a:r>
              <a:rPr lang="ru-RU" sz="2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Предназначены для презентации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организации. Их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содержание может быть самым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разным.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Следуя задаче создания позитивного отношения к представленному объекту, </a:t>
            </a:r>
            <a:r>
              <a:rPr lang="ru-RU" sz="26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изображе-ния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имиджевого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буклета выполняются </a:t>
            </a: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полноцветными.</a:t>
            </a:r>
          </a:p>
          <a:p>
            <a:r>
              <a:rPr lang="ru-RU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Пригласительные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Содержат официальное приглашение для одного лица, или группы лиц, на какое-либо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мероприятие.  Поскольку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задача состоит в том, чтобы сосредоточить внимание получателя непосредственно на приглашении, текст в нём превалирует над графикой, сопровождается эффектными элементами оформления.</a:t>
            </a:r>
          </a:p>
          <a:p>
            <a:pPr>
              <a:spcAft>
                <a:spcPts val="800"/>
              </a:spcAft>
            </a:pPr>
            <a:endParaRPr lang="ru-RU" sz="26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1332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7" name="Заголовок 3"/>
          <p:cNvSpPr txBox="1">
            <a:spLocks/>
          </p:cNvSpPr>
          <p:nvPr/>
        </p:nvSpPr>
        <p:spPr>
          <a:xfrm>
            <a:off x="1730830" y="145207"/>
            <a:ext cx="9622970" cy="473975"/>
          </a:xfrm>
          <a:prstGeom prst="roundRect">
            <a:avLst>
              <a:gd name="adj" fmla="val 50000"/>
            </a:avLst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оценки информационного буклета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62388" y="515895"/>
            <a:ext cx="9573698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600" b="1" i="1" dirty="0" smtClean="0">
                <a:solidFill>
                  <a:srgbClr val="00339A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Содержание:</a:t>
            </a:r>
          </a:p>
          <a:p>
            <a:pPr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Наличие  информации об образовательной организации</a:t>
            </a:r>
          </a:p>
          <a:p>
            <a:pPr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Адекватность содержания заявленной цели и адресной группе </a:t>
            </a:r>
          </a:p>
          <a:p>
            <a:pPr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Наличие мотивирующих посланий </a:t>
            </a:r>
          </a:p>
          <a:p>
            <a:pPr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Наличие информации об обратной связи</a:t>
            </a:r>
          </a:p>
          <a:p>
            <a:pPr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Отсутствие ошибок</a:t>
            </a:r>
          </a:p>
          <a:p>
            <a:pPr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Краткость, точность, законченность текстов</a:t>
            </a:r>
          </a:p>
          <a:p>
            <a:pPr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Достоверность информации</a:t>
            </a:r>
          </a:p>
          <a:p>
            <a:pPr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b="1" i="1" dirty="0" smtClean="0">
                <a:solidFill>
                  <a:srgbClr val="00339A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Дизайн:</a:t>
            </a:r>
          </a:p>
          <a:p>
            <a:pPr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Логичная разметка</a:t>
            </a:r>
          </a:p>
          <a:p>
            <a:pPr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Оформление соответствует эстетическим требованиям</a:t>
            </a:r>
          </a:p>
          <a:p>
            <a:pPr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Графические элементы соответствуют содержанию</a:t>
            </a:r>
          </a:p>
          <a:p>
            <a:pPr>
              <a:spcAft>
                <a:spcPts val="0"/>
              </a:spcAft>
            </a:pPr>
            <a:r>
              <a:rPr lang="ru-RU" sz="2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Текст </a:t>
            </a:r>
            <a:r>
              <a:rPr lang="ru-RU" sz="2600" b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легко читается </a:t>
            </a:r>
            <a:endParaRPr lang="ru-RU" sz="2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ru-RU" sz="26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1341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62614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019" y="268942"/>
            <a:ext cx="1750649" cy="109007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595282" y="430306"/>
            <a:ext cx="8682318" cy="553357"/>
          </a:xfrm>
          <a:prstGeom prst="rect">
            <a:avLst/>
          </a:prstGeom>
          <a:ln>
            <a:noFill/>
          </a:ln>
          <a:effectLst>
            <a:glow rad="127000">
              <a:srgbClr val="003192"/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prstMaterial="metal">
            <a:bevelT w="190500" h="38100" prst="coolSlant"/>
          </a:sp3d>
        </p:spPr>
        <p:txBody>
          <a:bodyPr wrap="square">
            <a:spAutoFit/>
            <a:sp3d extrusionH="12700" contourW="12700">
              <a:contourClr>
                <a:srgbClr val="00B0F0"/>
              </a:contourClr>
            </a:sp3d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00339A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Список рекомендуемой литературы </a:t>
            </a:r>
            <a:endParaRPr lang="ru-RU" sz="2800" b="1" dirty="0">
              <a:solidFill>
                <a:srgbClr val="00339A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96622" y="1128889"/>
            <a:ext cx="1091635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Булатова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Э. В. Стилистика текстов рекламного дискурса : учебное </a:t>
            </a:r>
            <a:r>
              <a:rPr lang="ru-RU" sz="2600"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пособие / Э. В. Булатова. – Екатеринбург : Изд-во Урал. у-та, 2012. – 261 с.– 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978-5-7996-0741-8.</a:t>
            </a:r>
          </a:p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Реклама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теория и практика : учебное пособие для студентов вузов / под ред. В. В.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Тулупова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Воронеж : Издательство Воронежского государственного университета, 2011. – 400 с. – 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978-5-9273-1842-1. </a:t>
            </a:r>
          </a:p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Коммуникационный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/ Под ред. Г. Акопова. – СПб.: Питер, 2020. – 304 с.: ил. – (Серия «Учебник для вузов»). –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ISBN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978-5-4461-1541-9.</a:t>
            </a:r>
          </a:p>
          <a:p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497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21" y="-201705"/>
            <a:ext cx="12107779" cy="695212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264024" y="1027788"/>
            <a:ext cx="9856694" cy="5054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1000"/>
              </a:spcAft>
              <a:tabLst>
                <a:tab pos="540385" algn="l"/>
              </a:tabLst>
            </a:pPr>
            <a:r>
              <a:rPr lang="ru-RU" sz="2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Главное </a:t>
            </a:r>
            <a:r>
              <a:rPr lang="ru-RU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отличие репутации от имиджа состоит в том, что она складывается на основе достоверных сведений и личного опыта взаимодействия с организацией. Репутация – это </a:t>
            </a:r>
            <a:r>
              <a:rPr lang="ru-RU" sz="2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«доброе имя» </a:t>
            </a:r>
            <a:r>
              <a:rPr lang="ru-RU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организации, которое формируется под влиянием множества факторов и оценивается по различным параметрам. И если имидж воздействует на эмоциональную сферу, то репутация оказывает влияние на рациональные факторы принятия решения. И какой бы замечательный и привлекательный имидж ни был у организации, только на основе деловой репутации партнеры и потребители принимают решение о сотрудничестве с ней</a:t>
            </a:r>
            <a:r>
              <a:rPr lang="ru-RU" sz="2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indent="450215">
              <a:lnSpc>
                <a:spcPct val="115000"/>
              </a:lnSpc>
              <a:spcAft>
                <a:spcPts val="1000"/>
              </a:spcAft>
              <a:tabLst>
                <a:tab pos="540385" algn="l"/>
              </a:tabLst>
            </a:pPr>
            <a:endParaRPr lang="ru-RU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Заголовок 3"/>
          <p:cNvSpPr txBox="1">
            <a:spLocks/>
          </p:cNvSpPr>
          <p:nvPr/>
        </p:nvSpPr>
        <p:spPr>
          <a:xfrm>
            <a:off x="1506071" y="177059"/>
            <a:ext cx="9816352" cy="535636"/>
          </a:xfrm>
          <a:prstGeom prst="roundRect">
            <a:avLst/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93663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93663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Отличия репутации от имиджа организации</a:t>
            </a:r>
            <a:endParaRPr lang="ru-RU" sz="2800" b="1" dirty="0"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93663"/>
            <a:endParaRPr lang="ru-RU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675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21" y="1"/>
            <a:ext cx="12107779" cy="6749716"/>
          </a:xfrm>
          <a:prstGeom prst="rect">
            <a:avLst/>
          </a:prstGeom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1506071" y="147918"/>
            <a:ext cx="9816352" cy="564777"/>
          </a:xfrm>
          <a:prstGeom prst="roundRect">
            <a:avLst/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93663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93663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Отличия репутации от имиджа организации</a:t>
            </a:r>
            <a:endParaRPr lang="ru-RU" sz="2800" b="1" dirty="0"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93663"/>
            <a:endParaRPr lang="ru-RU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59859" y="900953"/>
            <a:ext cx="9587753" cy="38215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1000"/>
              </a:spcAft>
              <a:tabLst>
                <a:tab pos="540385" algn="l"/>
              </a:tabLst>
            </a:pPr>
            <a:r>
              <a:rPr lang="ru-RU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Имидж создается и изменяется относительно быстро, главным инструментом его формирования и корректировки выступают связи с общественностью, прежде всего рекламные и PR-компании, паблисити (положительные отзывы в </a:t>
            </a:r>
            <a:r>
              <a:rPr lang="ru-RU" sz="2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СМИ). </a:t>
            </a:r>
          </a:p>
          <a:p>
            <a:pPr indent="450215" algn="just">
              <a:spcAft>
                <a:spcPts val="1000"/>
              </a:spcAft>
              <a:tabLst>
                <a:tab pos="540385" algn="l"/>
              </a:tabLst>
            </a:pPr>
            <a:r>
              <a:rPr lang="ru-RU" sz="2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Устойчивая </a:t>
            </a:r>
            <a:r>
              <a:rPr lang="ru-RU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репутация строится значительно дольше. </a:t>
            </a:r>
            <a:r>
              <a:rPr lang="ru-RU" sz="2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Построение </a:t>
            </a:r>
            <a:r>
              <a:rPr lang="ru-RU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репутации осуществляется в процессе всей деятельности организации, затрагивая взаимоотношения со всеми целевыми аудиториями.</a:t>
            </a:r>
            <a:endParaRPr lang="ru-RU" sz="2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051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108284"/>
            <a:ext cx="12105503" cy="6626148"/>
          </a:xfrm>
          <a:prstGeom prst="rect">
            <a:avLst/>
          </a:prstGeom>
        </p:spPr>
      </p:pic>
      <p:sp>
        <p:nvSpPr>
          <p:cNvPr id="6" name="Заголовок 3"/>
          <p:cNvSpPr txBox="1">
            <a:spLocks/>
          </p:cNvSpPr>
          <p:nvPr/>
        </p:nvSpPr>
        <p:spPr>
          <a:xfrm>
            <a:off x="2326342" y="228600"/>
            <a:ext cx="8095128" cy="510987"/>
          </a:xfrm>
          <a:prstGeom prst="roundRect">
            <a:avLst/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93663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93663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Имидж  организации</a:t>
            </a:r>
            <a:endParaRPr lang="ru-RU" sz="2800" b="1" dirty="0"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indent="93663"/>
            <a:endParaRPr lang="ru-RU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77157" y="959557"/>
            <a:ext cx="9618132" cy="5487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Деловой имидж является важным средством адаптации любой организации к внешней среде, но и способом ее выживания, самоутверждения и развития, выступает необходимым стратегическим ресурсом.   </a:t>
            </a:r>
          </a:p>
          <a:p>
            <a:pPr indent="450215">
              <a:spcAft>
                <a:spcPts val="0"/>
              </a:spcAft>
            </a:pPr>
            <a:r>
              <a:rPr lang="ru-RU" sz="2600" b="1" spc="-3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любой организации существует имидж вне зависимости от того, кто над ним работает и работают ли над ним вообще. В случае неконтролируемого имиджа он сложится у потребителей стихийно, нет гарантии, что он будет адекватным и благоприятным </a:t>
            </a: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организации. </a:t>
            </a:r>
          </a:p>
          <a:p>
            <a:pPr indent="450215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Позитивный имидж повышает конкурентоспособность организации, привлекает потребителей, облегчает доступ к ресурсам (финансовым, информационным, человеческим, материальным). </a:t>
            </a:r>
          </a:p>
        </p:txBody>
      </p:sp>
    </p:spTree>
    <p:extLst>
      <p:ext uri="{BB962C8B-B14F-4D97-AF65-F5344CB8AC3E}">
        <p14:creationId xmlns:p14="http://schemas.microsoft.com/office/powerpoint/2010/main" val="3687128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84221"/>
            <a:ext cx="12105503" cy="662614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569155" y="474133"/>
            <a:ext cx="959555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 fontAlgn="base">
              <a:spcAft>
                <a:spcPts val="0"/>
              </a:spcAft>
            </a:pPr>
            <a:r>
              <a:rPr lang="ru-RU" sz="2600" b="1" dirty="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Работа с имиджем и репутацией включает: контроль над упоминаниями в Интернете, проявление активности в социальных сетях и на тематических форумах, размещение PR-статей, стимулирование естественных отзывов, работа с негативом. Правильно выбранный вектор направленных усилий дает гарантию того, что желаемый результат будет достигнут. Постепенно это все приведет к тому, что имидж и  репутация начнет работать на вас сама – то есть долгосрочная инвестиция даст свои дивиденды.</a:t>
            </a:r>
            <a:endParaRPr lang="ru-RU" sz="2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186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uprostim.com/wp-content/uploads/2021/03/image007-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04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97" y="231852"/>
            <a:ext cx="12105503" cy="662614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467852" y="505327"/>
            <a:ext cx="10091969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 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направление в маркетинговых коммуникациях, </a:t>
            </a: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которого производится распространение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привлечения внимания к объекту рекламирования 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формирования или поддержания интереса к нему.  </a:t>
            </a:r>
          </a:p>
          <a:p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Реклама, прежде всего, информация о качествах, </a:t>
            </a:r>
            <a:r>
              <a:rPr lang="ru-RU" sz="2600" b="1" spc="-3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характеристиках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услуг, способствующих их продвижению на рынке. </a:t>
            </a:r>
          </a:p>
          <a:p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Основой рекламы является всегда информация, которую организация стремится донести до  потребителя. Без информации реклама лишена главного – самого объекта рекламы.     </a:t>
            </a:r>
            <a:endParaRPr lang="ru-RU" sz="2600" b="1" dirty="0">
              <a:ln w="18000">
                <a:noFill/>
                <a:prstDash val="solid"/>
                <a:miter lim="800000"/>
              </a:ln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3"/>
          <p:cNvSpPr txBox="1">
            <a:spLocks/>
          </p:cNvSpPr>
          <p:nvPr/>
        </p:nvSpPr>
        <p:spPr>
          <a:xfrm>
            <a:off x="3883377" y="296990"/>
            <a:ext cx="4120445" cy="414210"/>
          </a:xfrm>
          <a:prstGeom prst="roundRect">
            <a:avLst/>
          </a:prstGeom>
          <a:solidFill>
            <a:srgbClr val="081EEA"/>
          </a:solidFill>
          <a:ln w="12700" cap="flat" cmpd="sng" algn="ctr">
            <a:noFill/>
            <a:prstDash val="solid"/>
            <a:miter lim="800000"/>
          </a:ln>
          <a:effectLst>
            <a:outerShdw blurRad="152400" dist="254000" dir="8400000" algn="ctr" rotWithShape="0">
              <a:schemeClr val="tx1">
                <a:alpha val="28000"/>
              </a:scheme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93663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Реклама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15617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3347</Words>
  <Application>Microsoft Office PowerPoint</Application>
  <PresentationFormat>Широкоэкранный</PresentationFormat>
  <Paragraphs>252</Paragraphs>
  <Slides>42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8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k313</dc:creator>
  <cp:lastModifiedBy>k313</cp:lastModifiedBy>
  <cp:revision>70</cp:revision>
  <cp:lastPrinted>2022-03-23T08:00:19Z</cp:lastPrinted>
  <dcterms:created xsi:type="dcterms:W3CDTF">2022-01-18T07:26:02Z</dcterms:created>
  <dcterms:modified xsi:type="dcterms:W3CDTF">2022-03-24T01:23:52Z</dcterms:modified>
</cp:coreProperties>
</file>