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2" r:id="rId3"/>
    <p:sldId id="283" r:id="rId4"/>
    <p:sldId id="284" r:id="rId5"/>
    <p:sldId id="285" r:id="rId6"/>
    <p:sldId id="286" r:id="rId7"/>
    <p:sldId id="287" r:id="rId8"/>
    <p:sldId id="299" r:id="rId9"/>
    <p:sldId id="289" r:id="rId10"/>
    <p:sldId id="291" r:id="rId11"/>
    <p:sldId id="293" r:id="rId12"/>
    <p:sldId id="294" r:id="rId13"/>
    <p:sldId id="295" r:id="rId14"/>
    <p:sldId id="296" r:id="rId15"/>
    <p:sldId id="297" r:id="rId16"/>
    <p:sldId id="270" r:id="rId17"/>
    <p:sldId id="271" r:id="rId18"/>
    <p:sldId id="272" r:id="rId19"/>
    <p:sldId id="275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5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1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7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0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0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9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1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DAFC-96C3-4C4B-AC3D-263257025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37C4-B045-47CC-B658-0DEF4972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1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ougazprom.mskobr.ru/files/pamyatka_po_organizacii_gruppovoj_raboty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365125"/>
            <a:ext cx="10831286" cy="367129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Организация работы в малых группах 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на </a:t>
            </a:r>
            <a:r>
              <a:rPr lang="ru-RU" sz="5400" b="1" dirty="0">
                <a:solidFill>
                  <a:srgbClr val="C00000"/>
                </a:solidFill>
              </a:rPr>
              <a:t>уроке иностранного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50377"/>
            <a:ext cx="11075126" cy="152658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Константинова Нина Анатольевна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кандидат филологических наук, доцент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92" y="3066644"/>
            <a:ext cx="4442461" cy="35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2. Групповая викторина (</a:t>
            </a:r>
            <a:r>
              <a:rPr lang="ru-RU" sz="3600" b="1" dirty="0">
                <a:solidFill>
                  <a:srgbClr val="C00000"/>
                </a:solidFill>
              </a:rPr>
              <a:t>2-7 классы)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1227908"/>
            <a:ext cx="11766874" cy="53818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Учащиеся работают с текстом и готовят </a:t>
            </a:r>
            <a:r>
              <a:rPr lang="ru-RU" dirty="0">
                <a:solidFill>
                  <a:srgbClr val="000099"/>
                </a:solidFill>
              </a:rPr>
              <a:t>викторину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на </a:t>
            </a:r>
            <a:r>
              <a:rPr lang="ru-RU" dirty="0">
                <a:solidFill>
                  <a:srgbClr val="000099"/>
                </a:solidFill>
              </a:rPr>
              <a:t>основе того, что они узнали.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Все </a:t>
            </a:r>
            <a:r>
              <a:rPr lang="ru-RU" dirty="0">
                <a:solidFill>
                  <a:srgbClr val="000099"/>
                </a:solidFill>
              </a:rPr>
              <a:t>ученики </a:t>
            </a:r>
            <a:r>
              <a:rPr lang="ru-RU" dirty="0" smtClean="0">
                <a:solidFill>
                  <a:srgbClr val="000099"/>
                </a:solidFill>
              </a:rPr>
              <a:t>сначала </a:t>
            </a:r>
            <a:r>
              <a:rPr lang="ru-RU" dirty="0">
                <a:solidFill>
                  <a:srgbClr val="000099"/>
                </a:solidFill>
              </a:rPr>
              <a:t>записывают для себя, </a:t>
            </a:r>
            <a:r>
              <a:rPr lang="ru-RU" dirty="0" smtClean="0">
                <a:solidFill>
                  <a:srgbClr val="000099"/>
                </a:solidFill>
              </a:rPr>
              <a:t>какую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информацию </a:t>
            </a:r>
            <a:r>
              <a:rPr lang="ru-RU" dirty="0">
                <a:solidFill>
                  <a:srgbClr val="000099"/>
                </a:solidFill>
              </a:rPr>
              <a:t>они </a:t>
            </a:r>
            <a:r>
              <a:rPr lang="ru-RU" dirty="0" smtClean="0">
                <a:solidFill>
                  <a:srgbClr val="000099"/>
                </a:solidFill>
              </a:rPr>
              <a:t>узнали по </a:t>
            </a:r>
            <a:r>
              <a:rPr lang="ru-RU" dirty="0">
                <a:solidFill>
                  <a:srgbClr val="000099"/>
                </a:solidFill>
              </a:rPr>
              <a:t>теме (индивидуальная работа).</a:t>
            </a:r>
          </a:p>
          <a:p>
            <a:r>
              <a:rPr lang="ru-RU" dirty="0">
                <a:solidFill>
                  <a:srgbClr val="000099"/>
                </a:solidFill>
              </a:rPr>
              <a:t>Затем формируются </a:t>
            </a:r>
            <a:r>
              <a:rPr lang="ru-RU" dirty="0" smtClean="0">
                <a:solidFill>
                  <a:srgbClr val="000099"/>
                </a:solidFill>
              </a:rPr>
              <a:t>группы </a:t>
            </a:r>
            <a:r>
              <a:rPr lang="ru-RU" dirty="0">
                <a:solidFill>
                  <a:srgbClr val="000099"/>
                </a:solidFill>
              </a:rPr>
              <a:t>из двух человек, </a:t>
            </a:r>
            <a:r>
              <a:rPr lang="ru-RU" dirty="0" smtClean="0">
                <a:solidFill>
                  <a:srgbClr val="000099"/>
                </a:solidFill>
              </a:rPr>
              <a:t>партнеры </a:t>
            </a:r>
            <a:r>
              <a:rPr lang="ru-RU" dirty="0">
                <a:solidFill>
                  <a:srgbClr val="000099"/>
                </a:solidFill>
              </a:rPr>
              <a:t>представляют друг другу свои </a:t>
            </a:r>
            <a:r>
              <a:rPr lang="ru-RU" dirty="0" smtClean="0">
                <a:solidFill>
                  <a:srgbClr val="000099"/>
                </a:solidFill>
              </a:rPr>
              <a:t>идеи (парная работа).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Затем </a:t>
            </a:r>
            <a:r>
              <a:rPr lang="ru-RU" dirty="0">
                <a:solidFill>
                  <a:srgbClr val="000099"/>
                </a:solidFill>
              </a:rPr>
              <a:t>следует работа в группах по четыре </a:t>
            </a:r>
            <a:r>
              <a:rPr lang="ru-RU" dirty="0" smtClean="0">
                <a:solidFill>
                  <a:srgbClr val="000099"/>
                </a:solidFill>
              </a:rPr>
              <a:t>человека. Каждому </a:t>
            </a:r>
            <a:r>
              <a:rPr lang="ru-RU" dirty="0">
                <a:solidFill>
                  <a:srgbClr val="000099"/>
                </a:solidFill>
              </a:rPr>
              <a:t>ученику отводится определенная </a:t>
            </a:r>
            <a:r>
              <a:rPr lang="ru-RU" dirty="0" smtClean="0">
                <a:solidFill>
                  <a:srgbClr val="000099"/>
                </a:solidFill>
              </a:rPr>
              <a:t>роль: читатель</a:t>
            </a:r>
            <a:r>
              <a:rPr lang="ru-RU" dirty="0">
                <a:solidFill>
                  <a:srgbClr val="000099"/>
                </a:solidFill>
              </a:rPr>
              <a:t>, спрашивающий, </a:t>
            </a:r>
            <a:r>
              <a:rPr lang="ru-RU" dirty="0" smtClean="0">
                <a:solidFill>
                  <a:srgbClr val="000099"/>
                </a:solidFill>
              </a:rPr>
              <a:t>наблюдатель.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Ученики читают текст, </a:t>
            </a:r>
            <a:r>
              <a:rPr lang="ru-RU" dirty="0" smtClean="0">
                <a:solidFill>
                  <a:srgbClr val="000099"/>
                </a:solidFill>
              </a:rPr>
              <a:t>формулируют </a:t>
            </a:r>
            <a:r>
              <a:rPr lang="ru-RU" dirty="0">
                <a:solidFill>
                  <a:srgbClr val="000099"/>
                </a:solidFill>
              </a:rPr>
              <a:t>вопросы викторины для других </a:t>
            </a:r>
            <a:r>
              <a:rPr lang="ru-RU" dirty="0" smtClean="0">
                <a:solidFill>
                  <a:srgbClr val="000099"/>
                </a:solidFill>
              </a:rPr>
              <a:t>групп, наблюдают за ответами.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844" y="603205"/>
            <a:ext cx="2958156" cy="19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r>
              <a:rPr lang="de-DE" sz="3600" b="1" dirty="0" smtClean="0">
                <a:solidFill>
                  <a:srgbClr val="C00000"/>
                </a:solidFill>
              </a:rPr>
              <a:t>. </a:t>
            </a:r>
            <a:r>
              <a:rPr lang="de-DE" sz="3600" b="1" dirty="0" err="1">
                <a:solidFill>
                  <a:srgbClr val="C00000"/>
                </a:solidFill>
              </a:rPr>
              <a:t>Fish</a:t>
            </a:r>
            <a:r>
              <a:rPr lang="de-DE" sz="3600" b="1" dirty="0">
                <a:solidFill>
                  <a:srgbClr val="C00000"/>
                </a:solidFill>
              </a:rPr>
              <a:t>-Bowl-Diskussion (</a:t>
            </a:r>
            <a:r>
              <a:rPr lang="de-DE" sz="3600" b="1" dirty="0" smtClean="0">
                <a:solidFill>
                  <a:srgbClr val="C00000"/>
                </a:solidFill>
              </a:rPr>
              <a:t>10 </a:t>
            </a:r>
            <a:r>
              <a:rPr lang="de-DE" sz="3600" b="1" dirty="0">
                <a:solidFill>
                  <a:srgbClr val="C00000"/>
                </a:solidFill>
              </a:rPr>
              <a:t>– </a:t>
            </a:r>
            <a:r>
              <a:rPr lang="de-DE" sz="3600" b="1" dirty="0" smtClean="0">
                <a:solidFill>
                  <a:srgbClr val="C00000"/>
                </a:solidFill>
              </a:rPr>
              <a:t>1</a:t>
            </a:r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r>
              <a:rPr lang="de-DE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классы</a:t>
            </a:r>
            <a:r>
              <a:rPr lang="de-DE" sz="3600" b="1" dirty="0" smtClean="0">
                <a:solidFill>
                  <a:srgbClr val="C00000"/>
                </a:solidFill>
              </a:rPr>
              <a:t>)</a:t>
            </a:r>
            <a:r>
              <a:rPr lang="de-DE" sz="3600" b="1" dirty="0">
                <a:solidFill>
                  <a:srgbClr val="C00000"/>
                </a:solidFill>
              </a:rPr>
              <a:t/>
            </a:r>
            <a:br>
              <a:rPr lang="de-DE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6" y="1267096"/>
            <a:ext cx="11495314" cy="5381897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Приём </a:t>
            </a:r>
            <a:r>
              <a:rPr lang="ru-RU" dirty="0">
                <a:solidFill>
                  <a:srgbClr val="000099"/>
                </a:solidFill>
              </a:rPr>
              <a:t>аквариума подходит для обмена и обсуждения результатов групповой работы.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Группа </a:t>
            </a:r>
            <a:r>
              <a:rPr lang="ru-RU" dirty="0">
                <a:solidFill>
                  <a:srgbClr val="000099"/>
                </a:solidFill>
              </a:rPr>
              <a:t>участников обсуждает тему во внутреннем </a:t>
            </a:r>
            <a:r>
              <a:rPr lang="ru-RU" dirty="0" smtClean="0">
                <a:solidFill>
                  <a:srgbClr val="000099"/>
                </a:solidFill>
              </a:rPr>
              <a:t>круге, </a:t>
            </a:r>
            <a:r>
              <a:rPr lang="ru-RU" dirty="0">
                <a:solidFill>
                  <a:srgbClr val="000099"/>
                </a:solidFill>
              </a:rPr>
              <a:t>в то время как </a:t>
            </a:r>
            <a:r>
              <a:rPr lang="ru-RU" dirty="0" smtClean="0">
                <a:solidFill>
                  <a:srgbClr val="000099"/>
                </a:solidFill>
              </a:rPr>
              <a:t>ученики </a:t>
            </a:r>
            <a:r>
              <a:rPr lang="ru-RU" dirty="0">
                <a:solidFill>
                  <a:srgbClr val="000099"/>
                </a:solidFill>
              </a:rPr>
              <a:t>во внешнем </a:t>
            </a:r>
            <a:r>
              <a:rPr lang="ru-RU" dirty="0" smtClean="0">
                <a:solidFill>
                  <a:srgbClr val="000099"/>
                </a:solidFill>
              </a:rPr>
              <a:t>круге следят </a:t>
            </a:r>
            <a:r>
              <a:rPr lang="ru-RU" dirty="0">
                <a:solidFill>
                  <a:srgbClr val="000099"/>
                </a:solidFill>
              </a:rPr>
              <a:t>за </a:t>
            </a:r>
            <a:r>
              <a:rPr lang="ru-RU" dirty="0" smtClean="0">
                <a:solidFill>
                  <a:srgbClr val="000099"/>
                </a:solidFill>
              </a:rPr>
              <a:t>обсуждением.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902" y="3108960"/>
            <a:ext cx="5679197" cy="35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4" y="326571"/>
            <a:ext cx="11573692" cy="6361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rgbClr val="000099"/>
                </a:solidFill>
              </a:rPr>
              <a:t>Обсуждение аквариума состоит из следующих шагов: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Класс </a:t>
            </a:r>
            <a:r>
              <a:rPr lang="ru-RU" dirty="0">
                <a:solidFill>
                  <a:srgbClr val="000099"/>
                </a:solidFill>
              </a:rPr>
              <a:t>делится на </a:t>
            </a:r>
            <a:r>
              <a:rPr lang="ru-RU" b="1" u="sng" dirty="0">
                <a:solidFill>
                  <a:srgbClr val="000099"/>
                </a:solidFill>
              </a:rPr>
              <a:t>про</a:t>
            </a:r>
            <a:r>
              <a:rPr lang="ru-RU" dirty="0">
                <a:solidFill>
                  <a:srgbClr val="000099"/>
                </a:solidFill>
              </a:rPr>
              <a:t> и </a:t>
            </a:r>
            <a:r>
              <a:rPr lang="ru-RU" b="1" u="sng" dirty="0">
                <a:solidFill>
                  <a:srgbClr val="000099"/>
                </a:solidFill>
              </a:rPr>
              <a:t>контра</a:t>
            </a:r>
            <a:r>
              <a:rPr lang="ru-RU" dirty="0">
                <a:solidFill>
                  <a:srgbClr val="000099"/>
                </a:solidFill>
              </a:rPr>
              <a:t> группы.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Группы садятся вместе и ищут аргументы.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Выбирается один/несколько </a:t>
            </a:r>
            <a:r>
              <a:rPr lang="ru-RU" dirty="0">
                <a:solidFill>
                  <a:srgbClr val="000099"/>
                </a:solidFill>
              </a:rPr>
              <a:t>спикеров группы.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Модератора должен быть беспристрастен.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Спикер группы, модератор и остальные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члены группы </a:t>
            </a:r>
            <a:r>
              <a:rPr lang="ru-RU" dirty="0">
                <a:solidFill>
                  <a:srgbClr val="000099"/>
                </a:solidFill>
              </a:rPr>
              <a:t>занимают свои </a:t>
            </a:r>
            <a:r>
              <a:rPr lang="ru-RU" dirty="0" smtClean="0">
                <a:solidFill>
                  <a:srgbClr val="000099"/>
                </a:solidFill>
              </a:rPr>
              <a:t>места. 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Представители </a:t>
            </a:r>
            <a:r>
              <a:rPr lang="ru-RU" dirty="0">
                <a:solidFill>
                  <a:srgbClr val="000099"/>
                </a:solidFill>
              </a:rPr>
              <a:t>групп </a:t>
            </a:r>
            <a:r>
              <a:rPr lang="ru-RU" dirty="0" smtClean="0">
                <a:solidFill>
                  <a:srgbClr val="000099"/>
                </a:solidFill>
              </a:rPr>
              <a:t>представляют и отстаивают </a:t>
            </a:r>
            <a:r>
              <a:rPr lang="ru-RU" dirty="0" smtClean="0">
                <a:solidFill>
                  <a:srgbClr val="000099"/>
                </a:solidFill>
              </a:rPr>
              <a:t>свои аргументы.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Остальные молча слушают. </a:t>
            </a:r>
            <a:r>
              <a:rPr lang="ru-RU" dirty="0">
                <a:solidFill>
                  <a:srgbClr val="000099"/>
                </a:solidFill>
              </a:rPr>
              <a:t>Если </a:t>
            </a:r>
            <a:r>
              <a:rPr lang="ru-RU" dirty="0" smtClean="0">
                <a:solidFill>
                  <a:srgbClr val="000099"/>
                </a:solidFill>
              </a:rPr>
              <a:t>кто-то хочет </a:t>
            </a:r>
            <a:r>
              <a:rPr lang="ru-RU" dirty="0">
                <a:solidFill>
                  <a:srgbClr val="000099"/>
                </a:solidFill>
              </a:rPr>
              <a:t>принять участие в дискуссии </a:t>
            </a:r>
            <a:r>
              <a:rPr lang="ru-RU" dirty="0" smtClean="0">
                <a:solidFill>
                  <a:srgbClr val="000099"/>
                </a:solidFill>
              </a:rPr>
              <a:t>из внешнего круга, садитесь </a:t>
            </a:r>
            <a:r>
              <a:rPr lang="ru-RU" dirty="0">
                <a:solidFill>
                  <a:srgbClr val="000099"/>
                </a:solidFill>
              </a:rPr>
              <a:t>на один из свободных стульев в </a:t>
            </a:r>
            <a:r>
              <a:rPr lang="ru-RU" dirty="0" smtClean="0">
                <a:solidFill>
                  <a:srgbClr val="000099"/>
                </a:solidFill>
              </a:rPr>
              <a:t>«аквариуме </a:t>
            </a:r>
            <a:r>
              <a:rPr lang="ru-RU" dirty="0">
                <a:solidFill>
                  <a:srgbClr val="000099"/>
                </a:solidFill>
              </a:rPr>
              <a:t>с золотой рыбкой» и </a:t>
            </a:r>
            <a:r>
              <a:rPr lang="ru-RU" dirty="0" smtClean="0">
                <a:solidFill>
                  <a:srgbClr val="000099"/>
                </a:solidFill>
              </a:rPr>
              <a:t>представляет </a:t>
            </a:r>
            <a:r>
              <a:rPr lang="ru-RU" dirty="0">
                <a:solidFill>
                  <a:srgbClr val="000099"/>
                </a:solidFill>
              </a:rPr>
              <a:t>свой аргумент.</a:t>
            </a:r>
          </a:p>
          <a:p>
            <a:r>
              <a:rPr lang="ru-RU" dirty="0">
                <a:solidFill>
                  <a:srgbClr val="000099"/>
                </a:solidFill>
              </a:rPr>
              <a:t>Модератор завершает обсуждение.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Затем </a:t>
            </a:r>
            <a:r>
              <a:rPr lang="ru-RU" dirty="0">
                <a:solidFill>
                  <a:srgbClr val="000099"/>
                </a:solidFill>
              </a:rPr>
              <a:t>учитель задает конкретные вопросы </a:t>
            </a:r>
            <a:r>
              <a:rPr lang="ru-RU" dirty="0" smtClean="0">
                <a:solidFill>
                  <a:srgbClr val="000099"/>
                </a:solidFill>
              </a:rPr>
              <a:t>по результатам </a:t>
            </a:r>
            <a:r>
              <a:rPr lang="ru-RU" dirty="0">
                <a:solidFill>
                  <a:srgbClr val="000099"/>
                </a:solidFill>
              </a:rPr>
              <a:t>раунда.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011" y="947057"/>
            <a:ext cx="3640183" cy="2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4. </a:t>
            </a:r>
            <a:r>
              <a:rPr lang="de-DE" sz="3600" b="1" dirty="0" smtClean="0">
                <a:solidFill>
                  <a:srgbClr val="C00000"/>
                </a:solidFill>
              </a:rPr>
              <a:t>Gruppen-Puzzle (</a:t>
            </a:r>
            <a:r>
              <a:rPr lang="ru-RU" sz="3600" b="1" dirty="0" smtClean="0">
                <a:solidFill>
                  <a:srgbClr val="C00000"/>
                </a:solidFill>
              </a:rPr>
              <a:t>6</a:t>
            </a:r>
            <a:r>
              <a:rPr lang="de-DE" sz="3600" b="1" dirty="0" smtClean="0">
                <a:solidFill>
                  <a:srgbClr val="C00000"/>
                </a:solidFill>
              </a:rPr>
              <a:t> </a:t>
            </a:r>
            <a:r>
              <a:rPr lang="de-DE" sz="3600" b="1" dirty="0">
                <a:solidFill>
                  <a:srgbClr val="C00000"/>
                </a:solidFill>
              </a:rPr>
              <a:t>– </a:t>
            </a:r>
            <a:r>
              <a:rPr lang="ru-RU" sz="3600" b="1" dirty="0" smtClean="0">
                <a:solidFill>
                  <a:srgbClr val="C00000"/>
                </a:solidFill>
              </a:rPr>
              <a:t>7</a:t>
            </a:r>
            <a:r>
              <a:rPr lang="de-DE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классы</a:t>
            </a:r>
            <a:r>
              <a:rPr lang="de-DE" sz="3600" b="1" dirty="0" smtClean="0">
                <a:solidFill>
                  <a:srgbClr val="C00000"/>
                </a:solidFill>
              </a:rPr>
              <a:t>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6" y="1084218"/>
            <a:ext cx="11808823" cy="57737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Общая </a:t>
            </a:r>
            <a:r>
              <a:rPr lang="ru-RU" dirty="0">
                <a:solidFill>
                  <a:srgbClr val="000099"/>
                </a:solidFill>
              </a:rPr>
              <a:t>тема </a:t>
            </a:r>
            <a:r>
              <a:rPr lang="ru-RU" dirty="0" smtClean="0">
                <a:solidFill>
                  <a:srgbClr val="000099"/>
                </a:solidFill>
              </a:rPr>
              <a:t>разбивается на </a:t>
            </a:r>
            <a:r>
              <a:rPr lang="ru-RU" dirty="0" err="1" smtClean="0">
                <a:solidFill>
                  <a:srgbClr val="000099"/>
                </a:solidFill>
              </a:rPr>
              <a:t>подтемы</a:t>
            </a:r>
            <a:r>
              <a:rPr lang="ru-RU" dirty="0" smtClean="0">
                <a:solidFill>
                  <a:srgbClr val="000099"/>
                </a:solidFill>
              </a:rPr>
              <a:t>. </a:t>
            </a:r>
          </a:p>
          <a:p>
            <a:r>
              <a:rPr lang="ru-RU" dirty="0">
                <a:solidFill>
                  <a:srgbClr val="000099"/>
                </a:solidFill>
              </a:rPr>
              <a:t>Класс делится на группы </a:t>
            </a: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зависимости от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количества </a:t>
            </a:r>
            <a:r>
              <a:rPr lang="ru-RU" dirty="0" err="1">
                <a:solidFill>
                  <a:srgbClr val="000099"/>
                </a:solidFill>
              </a:rPr>
              <a:t>подтем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  <a:p>
            <a:r>
              <a:rPr lang="ru-RU" dirty="0">
                <a:solidFill>
                  <a:srgbClr val="000099"/>
                </a:solidFill>
              </a:rPr>
              <a:t>Группы получают </a:t>
            </a:r>
            <a:r>
              <a:rPr lang="ru-RU" dirty="0" smtClean="0">
                <a:solidFill>
                  <a:srgbClr val="000099"/>
                </a:solidFill>
              </a:rPr>
              <a:t>материалы </a:t>
            </a:r>
            <a:r>
              <a:rPr lang="ru-RU" dirty="0" err="1" smtClean="0">
                <a:solidFill>
                  <a:srgbClr val="000099"/>
                </a:solidFill>
              </a:rPr>
              <a:t>подтемы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>
                <a:solidFill>
                  <a:srgbClr val="000099"/>
                </a:solidFill>
              </a:rPr>
              <a:t>которые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тематически </a:t>
            </a:r>
            <a:r>
              <a:rPr lang="ru-RU" dirty="0">
                <a:solidFill>
                  <a:srgbClr val="000099"/>
                </a:solidFill>
              </a:rPr>
              <a:t>дополняют друг друга.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Учащиеся </a:t>
            </a:r>
            <a:r>
              <a:rPr lang="ru-RU" dirty="0">
                <a:solidFill>
                  <a:srgbClr val="000099"/>
                </a:solidFill>
              </a:rPr>
              <a:t>знакомятся с </a:t>
            </a:r>
            <a:r>
              <a:rPr lang="ru-RU" dirty="0" err="1">
                <a:solidFill>
                  <a:srgbClr val="000099"/>
                </a:solidFill>
              </a:rPr>
              <a:t>подтемой</a:t>
            </a:r>
            <a:r>
              <a:rPr lang="ru-RU" dirty="0">
                <a:solidFill>
                  <a:srgbClr val="000099"/>
                </a:solidFill>
              </a:rPr>
              <a:t> как </a:t>
            </a:r>
            <a:r>
              <a:rPr lang="ru-RU" dirty="0" smtClean="0">
                <a:solidFill>
                  <a:srgbClr val="000099"/>
                </a:solidFill>
              </a:rPr>
              <a:t>эксперты.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Затем </a:t>
            </a:r>
            <a:r>
              <a:rPr lang="ru-RU" dirty="0" err="1" smtClean="0">
                <a:solidFill>
                  <a:srgbClr val="000099"/>
                </a:solidFill>
              </a:rPr>
              <a:t>моногруппы</a:t>
            </a:r>
            <a:r>
              <a:rPr lang="ru-RU" dirty="0" smtClean="0">
                <a:solidFill>
                  <a:srgbClr val="000099"/>
                </a:solidFill>
              </a:rPr>
              <a:t> распадаются и образуют новую группу, в которой они должны собрать </a:t>
            </a:r>
            <a:r>
              <a:rPr lang="ru-RU" dirty="0" err="1" smtClean="0">
                <a:solidFill>
                  <a:srgbClr val="000099"/>
                </a:solidFill>
              </a:rPr>
              <a:t>пазл</a:t>
            </a:r>
            <a:r>
              <a:rPr lang="ru-RU" dirty="0" smtClean="0">
                <a:solidFill>
                  <a:srgbClr val="000099"/>
                </a:solidFill>
              </a:rPr>
              <a:t> темы.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Каждый </a:t>
            </a:r>
            <a:r>
              <a:rPr lang="ru-RU" dirty="0">
                <a:solidFill>
                  <a:srgbClr val="000099"/>
                </a:solidFill>
              </a:rPr>
              <a:t>эксперт объясняет свою тему другим членам группы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57" y="966653"/>
            <a:ext cx="4006674" cy="17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4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5</a:t>
            </a:r>
            <a:r>
              <a:rPr lang="de-DE" sz="3600" b="1" dirty="0" smtClean="0">
                <a:solidFill>
                  <a:srgbClr val="C00000"/>
                </a:solidFill>
              </a:rPr>
              <a:t>. </a:t>
            </a:r>
            <a:r>
              <a:rPr lang="de-DE" sz="3600" b="1" dirty="0" err="1">
                <a:solidFill>
                  <a:srgbClr val="C00000"/>
                </a:solidFill>
              </a:rPr>
              <a:t>Karika</a:t>
            </a:r>
            <a:r>
              <a:rPr lang="de-DE" sz="3600" b="1" dirty="0">
                <a:solidFill>
                  <a:srgbClr val="C00000"/>
                </a:solidFill>
              </a:rPr>
              <a:t>-Tour </a:t>
            </a:r>
            <a:r>
              <a:rPr lang="de-DE" sz="3600" b="1" dirty="0" smtClean="0">
                <a:solidFill>
                  <a:srgbClr val="C00000"/>
                </a:solidFill>
              </a:rPr>
              <a:t>(</a:t>
            </a:r>
            <a:r>
              <a:rPr lang="ru-RU" sz="3600" b="1" dirty="0" smtClean="0">
                <a:solidFill>
                  <a:srgbClr val="C00000"/>
                </a:solidFill>
              </a:rPr>
              <a:t>8</a:t>
            </a:r>
            <a:r>
              <a:rPr lang="de-DE" sz="3600" b="1" dirty="0" smtClean="0">
                <a:solidFill>
                  <a:srgbClr val="C00000"/>
                </a:solidFill>
              </a:rPr>
              <a:t> </a:t>
            </a:r>
            <a:r>
              <a:rPr lang="de-DE" sz="3600" b="1" dirty="0">
                <a:solidFill>
                  <a:srgbClr val="C00000"/>
                </a:solidFill>
              </a:rPr>
              <a:t>– </a:t>
            </a:r>
            <a:r>
              <a:rPr lang="de-DE" sz="3600" b="1" dirty="0" smtClean="0">
                <a:solidFill>
                  <a:srgbClr val="C00000"/>
                </a:solidFill>
              </a:rPr>
              <a:t>10 </a:t>
            </a:r>
            <a:r>
              <a:rPr lang="ru-RU" sz="3600" b="1" dirty="0" smtClean="0">
                <a:solidFill>
                  <a:srgbClr val="C00000"/>
                </a:solidFill>
              </a:rPr>
              <a:t>классы</a:t>
            </a:r>
            <a:r>
              <a:rPr lang="de-DE" sz="3600" b="1" dirty="0" smtClean="0">
                <a:solidFill>
                  <a:srgbClr val="C00000"/>
                </a:solidFill>
              </a:rPr>
              <a:t>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5656"/>
            <a:ext cx="11586754" cy="559090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99"/>
                </a:solidFill>
              </a:rPr>
              <a:t>С помощью </a:t>
            </a:r>
            <a:r>
              <a:rPr lang="ru-RU" sz="2400" dirty="0" smtClean="0">
                <a:solidFill>
                  <a:srgbClr val="000099"/>
                </a:solidFill>
              </a:rPr>
              <a:t>приёма </a:t>
            </a:r>
            <a:r>
              <a:rPr lang="ru-RU" sz="2400" dirty="0" err="1" smtClean="0">
                <a:solidFill>
                  <a:srgbClr val="000099"/>
                </a:solidFill>
              </a:rPr>
              <a:t>Карика</a:t>
            </a:r>
            <a:r>
              <a:rPr lang="ru-RU" sz="2400" dirty="0" smtClean="0">
                <a:solidFill>
                  <a:srgbClr val="000099"/>
                </a:solidFill>
              </a:rPr>
              <a:t>-Тур </a:t>
            </a:r>
            <a:r>
              <a:rPr lang="ru-RU" sz="2400" dirty="0">
                <a:solidFill>
                  <a:srgbClr val="000099"/>
                </a:solidFill>
              </a:rPr>
              <a:t>учащиеся получают </a:t>
            </a:r>
            <a:r>
              <a:rPr lang="ru-RU" sz="2400" dirty="0" smtClean="0">
                <a:solidFill>
                  <a:srgbClr val="000099"/>
                </a:solidFill>
              </a:rPr>
              <a:t>представление о </a:t>
            </a:r>
            <a:r>
              <a:rPr lang="ru-RU" sz="2400" dirty="0">
                <a:solidFill>
                  <a:srgbClr val="000099"/>
                </a:solidFill>
              </a:rPr>
              <a:t>различных </a:t>
            </a:r>
            <a:r>
              <a:rPr lang="ru-RU" sz="2400" dirty="0" smtClean="0">
                <a:solidFill>
                  <a:srgbClr val="000099"/>
                </a:solidFill>
              </a:rPr>
              <a:t>точках </a:t>
            </a:r>
            <a:r>
              <a:rPr lang="ru-RU" sz="2400" dirty="0">
                <a:solidFill>
                  <a:srgbClr val="000099"/>
                </a:solidFill>
              </a:rPr>
              <a:t>зрения на определенную тему. </a:t>
            </a:r>
            <a:endParaRPr lang="ru-RU" sz="2400" dirty="0" smtClean="0">
              <a:solidFill>
                <a:srgbClr val="000099"/>
              </a:solidFill>
            </a:endParaRPr>
          </a:p>
          <a:p>
            <a:r>
              <a:rPr lang="ru-RU" sz="2400" dirty="0" smtClean="0">
                <a:solidFill>
                  <a:srgbClr val="000099"/>
                </a:solidFill>
              </a:rPr>
              <a:t>В классе </a:t>
            </a:r>
            <a:r>
              <a:rPr lang="ru-RU" sz="2400" dirty="0">
                <a:solidFill>
                  <a:srgbClr val="000099"/>
                </a:solidFill>
              </a:rPr>
              <a:t>вешают 4-6 </a:t>
            </a:r>
            <a:r>
              <a:rPr lang="ru-RU" sz="2400" dirty="0" smtClean="0">
                <a:solidFill>
                  <a:srgbClr val="000099"/>
                </a:solidFill>
              </a:rPr>
              <a:t>карикатур.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Учитель делит класс на </a:t>
            </a:r>
            <a:r>
              <a:rPr lang="ru-RU" sz="2400" dirty="0" smtClean="0">
                <a:solidFill>
                  <a:srgbClr val="000099"/>
                </a:solidFill>
              </a:rPr>
              <a:t>группы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Группы </a:t>
            </a:r>
            <a:r>
              <a:rPr lang="ru-RU" sz="2400" dirty="0">
                <a:solidFill>
                  <a:srgbClr val="000099"/>
                </a:solidFill>
              </a:rPr>
              <a:t>рассматривают каждую карикатуру в </a:t>
            </a:r>
            <a:r>
              <a:rPr lang="ru-RU" sz="2400" dirty="0" smtClean="0">
                <a:solidFill>
                  <a:srgbClr val="000099"/>
                </a:solidFill>
              </a:rPr>
              <a:t>туре, </a:t>
            </a:r>
            <a:endParaRPr lang="ru-RU" sz="24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обсуждают </a:t>
            </a:r>
            <a:r>
              <a:rPr lang="ru-RU" sz="2400" dirty="0">
                <a:solidFill>
                  <a:srgbClr val="000099"/>
                </a:solidFill>
              </a:rPr>
              <a:t>ее, </a:t>
            </a:r>
            <a:r>
              <a:rPr lang="ru-RU" sz="2400" dirty="0" smtClean="0">
                <a:solidFill>
                  <a:srgbClr val="000099"/>
                </a:solidFill>
              </a:rPr>
              <a:t>задают </a:t>
            </a:r>
            <a:r>
              <a:rPr lang="ru-RU" sz="2400" dirty="0" smtClean="0">
                <a:solidFill>
                  <a:srgbClr val="000099"/>
                </a:solidFill>
              </a:rPr>
              <a:t>вопросы: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</a:rPr>
              <a:t>Как </a:t>
            </a:r>
            <a:r>
              <a:rPr lang="ru-RU" sz="2400" dirty="0">
                <a:solidFill>
                  <a:srgbClr val="000099"/>
                </a:solidFill>
              </a:rPr>
              <a:t>карикатурист видит эту тему</a:t>
            </a:r>
            <a:r>
              <a:rPr lang="ru-RU" sz="2400" dirty="0" smtClean="0">
                <a:solidFill>
                  <a:srgbClr val="000099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</a:rPr>
              <a:t>Какая </a:t>
            </a:r>
            <a:r>
              <a:rPr lang="ru-RU" sz="2400" dirty="0">
                <a:solidFill>
                  <a:srgbClr val="000099"/>
                </a:solidFill>
              </a:rPr>
              <a:t>проблема решается? </a:t>
            </a:r>
            <a:endParaRPr lang="ru-RU" sz="2400" dirty="0" smtClean="0">
              <a:solidFill>
                <a:srgbClr val="000099"/>
              </a:solidFill>
            </a:endParaRPr>
          </a:p>
          <a:p>
            <a:r>
              <a:rPr lang="ru-RU" sz="2400" dirty="0" smtClean="0">
                <a:solidFill>
                  <a:srgbClr val="000099"/>
                </a:solidFill>
              </a:rPr>
              <a:t>Вопросы </a:t>
            </a:r>
            <a:r>
              <a:rPr lang="ru-RU" sz="2400" dirty="0">
                <a:solidFill>
                  <a:srgbClr val="000099"/>
                </a:solidFill>
              </a:rPr>
              <a:t>находятся в маршрутной ведомости, которую заполняет каждый член </a:t>
            </a:r>
            <a:r>
              <a:rPr lang="ru-RU" sz="2400" dirty="0" smtClean="0">
                <a:solidFill>
                  <a:srgbClr val="000099"/>
                </a:solidFill>
              </a:rPr>
              <a:t>группы.</a:t>
            </a:r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Каждые 2-3 минуты группы переходят к следующему </a:t>
            </a:r>
            <a:r>
              <a:rPr lang="ru-RU" sz="2400" dirty="0" smtClean="0">
                <a:solidFill>
                  <a:srgbClr val="000099"/>
                </a:solidFill>
              </a:rPr>
              <a:t>изображению.</a:t>
            </a:r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Когда каждая группа заканчивает тур, карикатуры снимаются. </a:t>
            </a:r>
            <a:endParaRPr lang="ru-RU" sz="2400" dirty="0" smtClean="0">
              <a:solidFill>
                <a:srgbClr val="000099"/>
              </a:solidFill>
            </a:endParaRPr>
          </a:p>
          <a:p>
            <a:r>
              <a:rPr lang="ru-RU" sz="2400" dirty="0" smtClean="0">
                <a:solidFill>
                  <a:srgbClr val="000099"/>
                </a:solidFill>
              </a:rPr>
              <a:t>Каждая группа обсуждает одну карикатуру.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098" y="1847578"/>
            <a:ext cx="4332516" cy="24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6</a:t>
            </a:r>
            <a:r>
              <a:rPr lang="de-DE" sz="3600" b="1" dirty="0" smtClean="0">
                <a:solidFill>
                  <a:srgbClr val="C00000"/>
                </a:solidFill>
              </a:rPr>
              <a:t>. </a:t>
            </a:r>
            <a:r>
              <a:rPr lang="de-DE" sz="3600" b="1" dirty="0">
                <a:solidFill>
                  <a:srgbClr val="C00000"/>
                </a:solidFill>
              </a:rPr>
              <a:t>Graffiti </a:t>
            </a:r>
            <a:r>
              <a:rPr lang="de-DE" sz="3600" b="1" dirty="0" err="1">
                <a:solidFill>
                  <a:srgbClr val="C00000"/>
                </a:solidFill>
              </a:rPr>
              <a:t>Steps</a:t>
            </a:r>
            <a:r>
              <a:rPr lang="de-DE" sz="3600" b="1" dirty="0">
                <a:solidFill>
                  <a:srgbClr val="C00000"/>
                </a:solidFill>
              </a:rPr>
              <a:t> </a:t>
            </a:r>
            <a:r>
              <a:rPr lang="de-DE" sz="3600" b="1" dirty="0" smtClean="0">
                <a:solidFill>
                  <a:srgbClr val="C00000"/>
                </a:solidFill>
              </a:rPr>
              <a:t>(10 </a:t>
            </a:r>
            <a:r>
              <a:rPr lang="ru-RU" sz="3600" b="1" dirty="0" smtClean="0">
                <a:solidFill>
                  <a:srgbClr val="C00000"/>
                </a:solidFill>
              </a:rPr>
              <a:t>-11 классы</a:t>
            </a:r>
            <a:r>
              <a:rPr lang="de-DE" sz="3600" b="1" dirty="0" smtClean="0">
                <a:solidFill>
                  <a:srgbClr val="C00000"/>
                </a:solidFill>
              </a:rPr>
              <a:t>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1162594"/>
            <a:ext cx="11560628" cy="552558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С </a:t>
            </a:r>
            <a:r>
              <a:rPr lang="ru-RU" dirty="0" smtClean="0">
                <a:solidFill>
                  <a:srgbClr val="000099"/>
                </a:solidFill>
              </a:rPr>
              <a:t>помощью </a:t>
            </a:r>
            <a:r>
              <a:rPr lang="ru-RU" dirty="0" err="1" smtClean="0">
                <a:solidFill>
                  <a:srgbClr val="000099"/>
                </a:solidFill>
              </a:rPr>
              <a:t>Graffiti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Steps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мозговой </a:t>
            </a:r>
            <a:r>
              <a:rPr lang="ru-RU" dirty="0" smtClean="0">
                <a:solidFill>
                  <a:srgbClr val="000099"/>
                </a:solidFill>
              </a:rPr>
              <a:t>штурм приходит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групповую работу. </a:t>
            </a:r>
          </a:p>
          <a:p>
            <a:r>
              <a:rPr lang="ru-RU" dirty="0">
                <a:solidFill>
                  <a:srgbClr val="000099"/>
                </a:solidFill>
              </a:rPr>
              <a:t>Большие листы бумаги размещаются </a:t>
            </a:r>
            <a:r>
              <a:rPr lang="ru-RU" dirty="0" smtClean="0">
                <a:solidFill>
                  <a:srgbClr val="000099"/>
                </a:solidFill>
              </a:rPr>
              <a:t>на 3 </a:t>
            </a:r>
            <a:r>
              <a:rPr lang="ru-RU" dirty="0">
                <a:solidFill>
                  <a:srgbClr val="000099"/>
                </a:solidFill>
              </a:rPr>
              <a:t>партах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классе. В середине каждого листа </a:t>
            </a:r>
            <a:r>
              <a:rPr lang="ru-RU" dirty="0" smtClean="0">
                <a:solidFill>
                  <a:srgbClr val="000099"/>
                </a:solidFill>
              </a:rPr>
              <a:t>находится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вопрос </a:t>
            </a:r>
            <a:r>
              <a:rPr lang="ru-RU" dirty="0">
                <a:solidFill>
                  <a:srgbClr val="000099"/>
                </a:solidFill>
              </a:rPr>
              <a:t>или аспект общей темы.</a:t>
            </a:r>
          </a:p>
          <a:p>
            <a:r>
              <a:rPr lang="ru-RU" dirty="0">
                <a:solidFill>
                  <a:srgbClr val="000099"/>
                </a:solidFill>
              </a:rPr>
              <a:t>За каждым столом собирается одна </a:t>
            </a:r>
            <a:r>
              <a:rPr lang="ru-RU" dirty="0" smtClean="0">
                <a:solidFill>
                  <a:srgbClr val="000099"/>
                </a:solidFill>
              </a:rPr>
              <a:t>группа</a:t>
            </a:r>
            <a:r>
              <a:rPr lang="ru-RU" dirty="0">
                <a:solidFill>
                  <a:srgbClr val="000099"/>
                </a:solidFill>
              </a:rPr>
              <a:t>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Как </a:t>
            </a:r>
            <a:r>
              <a:rPr lang="ru-RU" dirty="0">
                <a:solidFill>
                  <a:srgbClr val="000099"/>
                </a:solidFill>
              </a:rPr>
              <a:t>и в ходе мозгового штурма, каждый член </a:t>
            </a:r>
            <a:r>
              <a:rPr lang="ru-RU" dirty="0" smtClean="0">
                <a:solidFill>
                  <a:srgbClr val="000099"/>
                </a:solidFill>
              </a:rPr>
              <a:t>группы записывает </a:t>
            </a:r>
            <a:r>
              <a:rPr lang="ru-RU" dirty="0">
                <a:solidFill>
                  <a:srgbClr val="000099"/>
                </a:solidFill>
              </a:rPr>
              <a:t>на большом листе свои идеи и мысли по определенной теме. </a:t>
            </a:r>
          </a:p>
          <a:p>
            <a:r>
              <a:rPr lang="ru-RU" dirty="0">
                <a:solidFill>
                  <a:srgbClr val="000099"/>
                </a:solidFill>
              </a:rPr>
              <a:t>Через </a:t>
            </a:r>
            <a:r>
              <a:rPr lang="ru-RU" dirty="0" smtClean="0">
                <a:solidFill>
                  <a:srgbClr val="000099"/>
                </a:solidFill>
              </a:rPr>
              <a:t>3 минуты </a:t>
            </a:r>
            <a:r>
              <a:rPr lang="ru-RU" dirty="0">
                <a:solidFill>
                  <a:srgbClr val="000099"/>
                </a:solidFill>
              </a:rPr>
              <a:t>группа переходит к следующему столу, чтобы провести мозговой штурм по следующей теме.</a:t>
            </a:r>
          </a:p>
          <a:p>
            <a:r>
              <a:rPr lang="ru-RU" dirty="0">
                <a:solidFill>
                  <a:srgbClr val="000099"/>
                </a:solidFill>
              </a:rPr>
              <a:t>Процесс продолжается до тех пор, пока каждая группа не вернется за свой первоначальный стол.</a:t>
            </a:r>
          </a:p>
          <a:p>
            <a:r>
              <a:rPr lang="ru-RU" dirty="0">
                <a:solidFill>
                  <a:srgbClr val="000099"/>
                </a:solidFill>
              </a:rPr>
              <a:t>Оказавшись там, члены группы вместе просматривают комментарии на </a:t>
            </a:r>
            <a:r>
              <a:rPr lang="ru-RU" dirty="0" smtClean="0">
                <a:solidFill>
                  <a:srgbClr val="000099"/>
                </a:solidFill>
              </a:rPr>
              <a:t>листе, суммируют, представляют классу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050" y="971207"/>
            <a:ext cx="3726401" cy="25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326570"/>
            <a:ext cx="11756571" cy="6531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</a:rPr>
              <a:t>7.  Интервью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Цель</a:t>
            </a:r>
            <a:r>
              <a:rPr lang="ru-RU" sz="3200" dirty="0" smtClean="0">
                <a:solidFill>
                  <a:srgbClr val="000099"/>
                </a:solidFill>
              </a:rPr>
              <a:t>: опросить как можно больше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членов группы с тем, чтобы выяснить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их мнение, ответы на поставленные вопросы.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Общие итоги опроса обсуждаются </a:t>
            </a:r>
            <a:r>
              <a:rPr lang="ru-RU" sz="3200" dirty="0" smtClean="0">
                <a:solidFill>
                  <a:srgbClr val="000099"/>
                </a:solidFill>
              </a:rPr>
              <a:t>всеми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участниками группы. Вопросы готовятся заранее.</a:t>
            </a:r>
          </a:p>
          <a:p>
            <a:pPr marL="0" indent="0">
              <a:buNone/>
            </a:pPr>
            <a:endParaRPr lang="ru-RU" sz="32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Этот </a:t>
            </a:r>
            <a:r>
              <a:rPr lang="ru-RU" sz="3200" dirty="0" smtClean="0">
                <a:solidFill>
                  <a:srgbClr val="000099"/>
                </a:solidFill>
              </a:rPr>
              <a:t>прием является средством интенсивной речевой тренировки, так как, каждый ученик сможет сформулировать свой вопрос и дает несколько ответов на обращенные к нему вопросы.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771" y="544420"/>
            <a:ext cx="3405051" cy="26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222068"/>
            <a:ext cx="11665132" cy="6635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</a:rPr>
              <a:t>8. Банк информации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Цель</a:t>
            </a:r>
            <a:r>
              <a:rPr lang="ru-RU" sz="3200" dirty="0" smtClean="0">
                <a:solidFill>
                  <a:srgbClr val="000099"/>
                </a:solidFill>
              </a:rPr>
              <a:t>: обменяться информацией об актуальных событиях. </a:t>
            </a:r>
            <a:endParaRPr lang="ru-RU" sz="32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Каждый </a:t>
            </a:r>
            <a:r>
              <a:rPr lang="ru-RU" sz="3200" dirty="0" smtClean="0">
                <a:solidFill>
                  <a:srgbClr val="000099"/>
                </a:solidFill>
              </a:rPr>
              <a:t>ученик получает на карточке краткую информацию о событии в стране или за рубежом. 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Задача</a:t>
            </a:r>
            <a:r>
              <a:rPr lang="ru-RU" sz="3200" dirty="0" smtClean="0">
                <a:solidFill>
                  <a:srgbClr val="000099"/>
                </a:solidFill>
              </a:rPr>
              <a:t>: за ограниченное количество времени </a:t>
            </a:r>
            <a:r>
              <a:rPr lang="ru-RU" sz="3200" dirty="0">
                <a:solidFill>
                  <a:srgbClr val="000099"/>
                </a:solidFill>
              </a:rPr>
              <a:t>сообщить каждому свою </a:t>
            </a:r>
            <a:r>
              <a:rPr lang="ru-RU" sz="3200" dirty="0" smtClean="0">
                <a:solidFill>
                  <a:srgbClr val="000099"/>
                </a:solidFill>
              </a:rPr>
              <a:t>информацию/ расспросить о событии как можно большее число учащихся. </a:t>
            </a:r>
          </a:p>
          <a:p>
            <a:pPr marL="0" indent="0">
              <a:buNone/>
            </a:pPr>
            <a:endParaRPr lang="ru-RU" sz="32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Слово </a:t>
            </a:r>
            <a:r>
              <a:rPr lang="ru-RU" sz="3200" dirty="0" smtClean="0">
                <a:solidFill>
                  <a:srgbClr val="000099"/>
                </a:solidFill>
              </a:rPr>
              <a:t>предоставляется ученику, который сумел собрать наибольшее количество сообщений. </a:t>
            </a:r>
          </a:p>
        </p:txBody>
      </p:sp>
    </p:spTree>
    <p:extLst>
      <p:ext uri="{BB962C8B-B14F-4D97-AF65-F5344CB8AC3E}">
        <p14:creationId xmlns:p14="http://schemas.microsoft.com/office/powerpoint/2010/main" val="5358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3" y="103031"/>
            <a:ext cx="11770736" cy="6589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</a:rPr>
              <a:t>9. Поиск пары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Условие:</a:t>
            </a:r>
            <a:r>
              <a:rPr lang="ru-RU" sz="3200" dirty="0" smtClean="0">
                <a:solidFill>
                  <a:srgbClr val="000099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в группе каждый ученик имеет </a:t>
            </a:r>
            <a:endParaRPr lang="ru-RU" sz="32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свою </a:t>
            </a:r>
            <a:r>
              <a:rPr lang="ru-RU" sz="3200" dirty="0" smtClean="0">
                <a:solidFill>
                  <a:srgbClr val="000099"/>
                </a:solidFill>
              </a:rPr>
              <a:t>пару, о которой не догадывается </a:t>
            </a:r>
            <a:r>
              <a:rPr lang="ru-RU" sz="3200" dirty="0" smtClean="0">
                <a:solidFill>
                  <a:srgbClr val="000099"/>
                </a:solidFill>
              </a:rPr>
              <a:t>и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которую </a:t>
            </a:r>
            <a:r>
              <a:rPr lang="ru-RU" sz="3200" dirty="0" smtClean="0">
                <a:solidFill>
                  <a:srgbClr val="000099"/>
                </a:solidFill>
              </a:rPr>
              <a:t>должен найти, задавая вопросы. </a:t>
            </a:r>
          </a:p>
          <a:p>
            <a:pPr marL="0" indent="0">
              <a:buNone/>
            </a:pPr>
            <a:endParaRPr lang="ru-RU" sz="32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Например</a:t>
            </a:r>
            <a:r>
              <a:rPr lang="ru-RU" sz="3200" dirty="0" smtClean="0">
                <a:solidFill>
                  <a:srgbClr val="000099"/>
                </a:solidFill>
              </a:rPr>
              <a:t>: поиск </a:t>
            </a:r>
            <a:r>
              <a:rPr lang="ru-RU" sz="3200" dirty="0" smtClean="0">
                <a:solidFill>
                  <a:srgbClr val="000099"/>
                </a:solidFill>
              </a:rPr>
              <a:t>«союзника в споре». </a:t>
            </a:r>
            <a:endParaRPr lang="ru-RU" sz="32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Каждый </a:t>
            </a:r>
            <a:r>
              <a:rPr lang="ru-RU" sz="3200" dirty="0" smtClean="0">
                <a:solidFill>
                  <a:srgbClr val="000099"/>
                </a:solidFill>
              </a:rPr>
              <a:t>ученик получает карточку, на которой изложено мнение по обсуждаемой проблеме.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Задача</a:t>
            </a:r>
            <a:r>
              <a:rPr lang="ru-RU" sz="3200" dirty="0" smtClean="0">
                <a:solidFill>
                  <a:srgbClr val="000099"/>
                </a:solidFill>
              </a:rPr>
              <a:t>: </a:t>
            </a:r>
            <a:r>
              <a:rPr lang="ru-RU" sz="3200" dirty="0" smtClean="0">
                <a:solidFill>
                  <a:srgbClr val="000099"/>
                </a:solidFill>
              </a:rPr>
              <a:t>с помощью вопросов найти того, кто думает так же, как и он сам.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562" y="510123"/>
            <a:ext cx="3765821" cy="24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2" y="195942"/>
            <a:ext cx="11904617" cy="66620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10. Координация действий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Цель</a:t>
            </a:r>
            <a:r>
              <a:rPr lang="ru-RU" dirty="0" smtClean="0">
                <a:solidFill>
                  <a:srgbClr val="000099"/>
                </a:solidFill>
              </a:rPr>
              <a:t>: организовать между участниками общения </a:t>
            </a:r>
            <a:endParaRPr lang="en-US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«обмен предметами». Каждый </a:t>
            </a:r>
            <a:r>
              <a:rPr lang="ru-RU" dirty="0" smtClean="0">
                <a:solidFill>
                  <a:srgbClr val="000099"/>
                </a:solidFill>
              </a:rPr>
              <a:t>участник группы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получает карточку</a:t>
            </a:r>
            <a:r>
              <a:rPr lang="ru-RU" dirty="0" smtClean="0">
                <a:solidFill>
                  <a:srgbClr val="000099"/>
                </a:solidFill>
              </a:rPr>
              <a:t>, на которой обозначен предмет, </a:t>
            </a:r>
            <a:endParaRPr lang="en-US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а также то, что он хочет получить в результате обмена. </a:t>
            </a:r>
          </a:p>
          <a:p>
            <a:pPr marL="0" indent="0"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Карточки </a:t>
            </a:r>
            <a:r>
              <a:rPr lang="ru-RU" dirty="0" smtClean="0">
                <a:solidFill>
                  <a:srgbClr val="000099"/>
                </a:solidFill>
              </a:rPr>
              <a:t>составляются таким образом, что прямой обмен осуществить невозможно. Необходимо попробовать несколько вариантов и через серию обменов получить желаемую вещь. </a:t>
            </a:r>
          </a:p>
          <a:p>
            <a:pPr marL="0" indent="0"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Например</a:t>
            </a:r>
            <a:r>
              <a:rPr lang="ru-RU" dirty="0" smtClean="0">
                <a:solidFill>
                  <a:srgbClr val="000099"/>
                </a:solidFill>
              </a:rPr>
              <a:t>: 1. У тебя есть книга. Ты хочешь получить </a:t>
            </a:r>
            <a:r>
              <a:rPr lang="ru-RU" dirty="0" smtClean="0">
                <a:solidFill>
                  <a:srgbClr val="000099"/>
                </a:solidFill>
              </a:rPr>
              <a:t>планшет.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2. У тебя есть </a:t>
            </a:r>
            <a:r>
              <a:rPr lang="ru-RU" dirty="0" smtClean="0">
                <a:solidFill>
                  <a:srgbClr val="000099"/>
                </a:solidFill>
              </a:rPr>
              <a:t>мобильный телефон. </a:t>
            </a:r>
            <a:r>
              <a:rPr lang="ru-RU" dirty="0" smtClean="0">
                <a:solidFill>
                  <a:srgbClr val="000099"/>
                </a:solidFill>
              </a:rPr>
              <a:t>Ты хочешь получить </a:t>
            </a:r>
            <a:r>
              <a:rPr lang="ru-RU" dirty="0" smtClean="0">
                <a:solidFill>
                  <a:srgbClr val="000099"/>
                </a:solidFill>
              </a:rPr>
              <a:t>ноутбук.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По </a:t>
            </a:r>
            <a:r>
              <a:rPr lang="ru-RU" dirty="0" smtClean="0">
                <a:solidFill>
                  <a:srgbClr val="000099"/>
                </a:solidFill>
              </a:rPr>
              <a:t>окончании </a:t>
            </a:r>
            <a:r>
              <a:rPr lang="ru-RU" dirty="0" smtClean="0">
                <a:solidFill>
                  <a:srgbClr val="000099"/>
                </a:solidFill>
              </a:rPr>
              <a:t>участники рассказывают</a:t>
            </a:r>
            <a:r>
              <a:rPr lang="ru-RU" dirty="0" smtClean="0">
                <a:solidFill>
                  <a:srgbClr val="000099"/>
                </a:solidFill>
              </a:rPr>
              <a:t>, как им удалось получить желаемую вещь.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709" y="700768"/>
            <a:ext cx="35909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8" y="274321"/>
            <a:ext cx="11521440" cy="6374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0099"/>
                </a:solidFill>
              </a:rPr>
              <a:t>Одна из </a:t>
            </a:r>
            <a:r>
              <a:rPr lang="ru-RU" sz="3200" dirty="0" smtClean="0">
                <a:solidFill>
                  <a:srgbClr val="000099"/>
                </a:solidFill>
              </a:rPr>
              <a:t>задач урока иностранного языка </a:t>
            </a:r>
            <a:r>
              <a:rPr lang="ru-RU" sz="3200" dirty="0">
                <a:solidFill>
                  <a:srgbClr val="000099"/>
                </a:solidFill>
              </a:rPr>
              <a:t>- </a:t>
            </a:r>
            <a:r>
              <a:rPr lang="ru-RU" sz="3200" dirty="0" smtClean="0">
                <a:solidFill>
                  <a:srgbClr val="000099"/>
                </a:solidFill>
              </a:rPr>
              <a:t>обеспечение </a:t>
            </a:r>
            <a:r>
              <a:rPr lang="ru-RU" sz="3200" b="1" u="sng" dirty="0" smtClean="0">
                <a:solidFill>
                  <a:srgbClr val="000099"/>
                </a:solidFill>
              </a:rPr>
              <a:t>активизации </a:t>
            </a:r>
            <a:r>
              <a:rPr lang="ru-RU" sz="3200" b="1" u="sng" dirty="0">
                <a:solidFill>
                  <a:srgbClr val="000099"/>
                </a:solidFill>
              </a:rPr>
              <a:t>коммуникативной деятельности </a:t>
            </a:r>
            <a:r>
              <a:rPr lang="ru-RU" sz="3200" dirty="0" smtClean="0">
                <a:solidFill>
                  <a:srgbClr val="000099"/>
                </a:solidFill>
              </a:rPr>
              <a:t>учащихся. Речевая активность достигается благодаря групповым формам </a:t>
            </a:r>
            <a:r>
              <a:rPr lang="ru-RU" sz="3200" dirty="0">
                <a:solidFill>
                  <a:srgbClr val="000099"/>
                </a:solidFill>
              </a:rPr>
              <a:t>работы </a:t>
            </a:r>
            <a:r>
              <a:rPr lang="ru-RU" sz="3200" dirty="0" smtClean="0">
                <a:solidFill>
                  <a:srgbClr val="000099"/>
                </a:solidFill>
              </a:rPr>
              <a:t>(</a:t>
            </a:r>
            <a:r>
              <a:rPr lang="ru-RU" sz="3200" dirty="0">
                <a:solidFill>
                  <a:srgbClr val="000099"/>
                </a:solidFill>
              </a:rPr>
              <a:t>Е.И. Пассов</a:t>
            </a:r>
            <a:r>
              <a:rPr lang="ru-RU" sz="3200" dirty="0" smtClean="0">
                <a:solidFill>
                  <a:srgbClr val="000099"/>
                </a:solidFill>
              </a:rPr>
              <a:t>).</a:t>
            </a:r>
          </a:p>
          <a:p>
            <a:pPr marL="0" indent="0">
              <a:buNone/>
            </a:pPr>
            <a:endParaRPr lang="ru-RU" sz="32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b="1" u="sng" dirty="0" smtClean="0">
                <a:solidFill>
                  <a:srgbClr val="000099"/>
                </a:solidFill>
              </a:rPr>
              <a:t>Плюсы работы </a:t>
            </a:r>
            <a:r>
              <a:rPr lang="ru-RU" sz="3200" b="1" u="sng" dirty="0">
                <a:solidFill>
                  <a:srgbClr val="000099"/>
                </a:solidFill>
              </a:rPr>
              <a:t>в </a:t>
            </a:r>
            <a:r>
              <a:rPr lang="ru-RU" sz="3200" b="1" u="sng" dirty="0" smtClean="0">
                <a:solidFill>
                  <a:srgbClr val="000099"/>
                </a:solidFill>
              </a:rPr>
              <a:t>группе: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99"/>
                </a:solidFill>
              </a:rPr>
              <a:t>самостоятельный </a:t>
            </a:r>
            <a:r>
              <a:rPr lang="ru-RU" sz="3200" dirty="0">
                <a:solidFill>
                  <a:srgbClr val="000099"/>
                </a:solidFill>
              </a:rPr>
              <a:t>поиск </a:t>
            </a:r>
            <a:r>
              <a:rPr lang="ru-RU" sz="3200" dirty="0" smtClean="0">
                <a:solidFill>
                  <a:srgbClr val="000099"/>
                </a:solidFill>
              </a:rPr>
              <a:t>знаний;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99"/>
                </a:solidFill>
              </a:rPr>
              <a:t> увеличивается </a:t>
            </a:r>
            <a:r>
              <a:rPr lang="ru-RU" sz="3200" dirty="0">
                <a:solidFill>
                  <a:srgbClr val="000099"/>
                </a:solidFill>
              </a:rPr>
              <a:t>время пребывания каждого ученика в иноязычной </a:t>
            </a:r>
            <a:r>
              <a:rPr lang="ru-RU" sz="3200" dirty="0" smtClean="0">
                <a:solidFill>
                  <a:srgbClr val="000099"/>
                </a:solidFill>
              </a:rPr>
              <a:t>среде;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99"/>
                </a:solidFill>
              </a:rPr>
              <a:t>сокращается </a:t>
            </a:r>
            <a:r>
              <a:rPr lang="ru-RU" sz="3200" dirty="0">
                <a:solidFill>
                  <a:srgbClr val="000099"/>
                </a:solidFill>
              </a:rPr>
              <a:t>время </a:t>
            </a:r>
            <a:r>
              <a:rPr lang="ru-RU" sz="3200" dirty="0" smtClean="0">
                <a:solidFill>
                  <a:srgbClr val="000099"/>
                </a:solidFill>
              </a:rPr>
              <a:t>на формирование </a:t>
            </a:r>
            <a:r>
              <a:rPr lang="ru-RU" sz="3200" dirty="0">
                <a:solidFill>
                  <a:srgbClr val="000099"/>
                </a:solidFill>
              </a:rPr>
              <a:t>навыков и </a:t>
            </a:r>
            <a:r>
              <a:rPr lang="ru-RU" sz="3200" dirty="0" smtClean="0">
                <a:solidFill>
                  <a:srgbClr val="000099"/>
                </a:solidFill>
              </a:rPr>
              <a:t>развитие </a:t>
            </a:r>
            <a:r>
              <a:rPr lang="ru-RU" sz="3200" dirty="0">
                <a:solidFill>
                  <a:srgbClr val="000099"/>
                </a:solidFill>
              </a:rPr>
              <a:t>умений по сравнению с индивидуальным обучением.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99"/>
                </a:solidFill>
              </a:rPr>
              <a:t>обеспечивается </a:t>
            </a:r>
            <a:r>
              <a:rPr lang="ru-RU" sz="3200" dirty="0">
                <a:solidFill>
                  <a:srgbClr val="000099"/>
                </a:solidFill>
              </a:rPr>
              <a:t>непрерывное речевое </a:t>
            </a:r>
            <a:r>
              <a:rPr lang="ru-RU" sz="3200" dirty="0" smtClean="0">
                <a:solidFill>
                  <a:srgbClr val="000099"/>
                </a:solidFill>
              </a:rPr>
              <a:t>взаимодействие.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27" y="1723345"/>
            <a:ext cx="2857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300446"/>
            <a:ext cx="10765971" cy="5876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u="sng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000099"/>
                </a:solidFill>
              </a:rPr>
              <a:t>Литература</a:t>
            </a:r>
          </a:p>
          <a:p>
            <a:pPr marL="0" indent="0" algn="ctr">
              <a:buNone/>
            </a:pPr>
            <a:endParaRPr lang="ru-RU" sz="3200" b="1" u="sng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ru-RU" sz="3200" smtClean="0">
                <a:solidFill>
                  <a:srgbClr val="000099"/>
                </a:solidFill>
              </a:rPr>
              <a:t>Памятка </a:t>
            </a:r>
            <a:r>
              <a:rPr lang="ru-RU" sz="3200" dirty="0" smtClean="0">
                <a:solidFill>
                  <a:srgbClr val="000099"/>
                </a:solidFill>
              </a:rPr>
              <a:t>для учителя по </a:t>
            </a:r>
            <a:r>
              <a:rPr lang="ru-RU" sz="3200" dirty="0">
                <a:solidFill>
                  <a:srgbClr val="000099"/>
                </a:solidFill>
              </a:rPr>
              <a:t>организации групповой </a:t>
            </a:r>
            <a:r>
              <a:rPr lang="ru-RU" sz="3200" dirty="0" smtClean="0">
                <a:solidFill>
                  <a:srgbClr val="000099"/>
                </a:solidFill>
              </a:rPr>
              <a:t>работы. - </a:t>
            </a:r>
            <a:r>
              <a:rPr lang="en-US" sz="3200" dirty="0" smtClean="0">
                <a:solidFill>
                  <a:srgbClr val="000099"/>
                </a:solidFill>
              </a:rPr>
              <a:t>URL</a:t>
            </a:r>
            <a:r>
              <a:rPr lang="en-US" sz="3200" dirty="0">
                <a:solidFill>
                  <a:srgbClr val="000099"/>
                </a:solidFill>
              </a:rPr>
              <a:t>: </a:t>
            </a:r>
            <a:r>
              <a:rPr lang="en-US" sz="3200" dirty="0">
                <a:solidFill>
                  <a:srgbClr val="000099"/>
                </a:solidFill>
                <a:hlinkClick r:id="rId2"/>
              </a:rPr>
              <a:t>https://</a:t>
            </a:r>
            <a:r>
              <a:rPr lang="en-US" sz="3200" dirty="0" smtClean="0">
                <a:solidFill>
                  <a:srgbClr val="000099"/>
                </a:solidFill>
                <a:hlinkClick r:id="rId2"/>
              </a:rPr>
              <a:t>nougazprom.mskobr.ru/files/pamyatka_po_organizacii_gruppovoj_raboty.pdf</a:t>
            </a:r>
            <a:r>
              <a:rPr lang="en-US" sz="3200" dirty="0" smtClean="0">
                <a:solidFill>
                  <a:srgbClr val="000099"/>
                </a:solidFill>
              </a:rPr>
              <a:t> (</a:t>
            </a:r>
            <a:r>
              <a:rPr lang="ru-RU" sz="3200" dirty="0" smtClean="0">
                <a:solidFill>
                  <a:srgbClr val="000099"/>
                </a:solidFill>
              </a:rPr>
              <a:t>дата обращения </a:t>
            </a:r>
            <a:r>
              <a:rPr lang="en-US" sz="3200" dirty="0" smtClean="0">
                <a:solidFill>
                  <a:srgbClr val="000099"/>
                </a:solidFill>
              </a:rPr>
              <a:t>21.11.2020</a:t>
            </a:r>
            <a:r>
              <a:rPr lang="ru-RU" sz="3200" dirty="0" smtClean="0">
                <a:solidFill>
                  <a:srgbClr val="000099"/>
                </a:solidFill>
              </a:rPr>
              <a:t>г.</a:t>
            </a:r>
            <a:r>
              <a:rPr lang="en-US" sz="3200" dirty="0" smtClean="0">
                <a:solidFill>
                  <a:srgbClr val="000099"/>
                </a:solidFill>
              </a:rPr>
              <a:t>)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248194"/>
            <a:ext cx="11482251" cy="64269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99"/>
                </a:solidFill>
              </a:rPr>
              <a:t>способствует </a:t>
            </a:r>
            <a:r>
              <a:rPr lang="ru-RU" sz="3200" dirty="0">
                <a:solidFill>
                  <a:srgbClr val="000099"/>
                </a:solidFill>
              </a:rPr>
              <a:t>сплочению </a:t>
            </a:r>
            <a:r>
              <a:rPr lang="ru-RU" sz="3200" dirty="0" smtClean="0">
                <a:solidFill>
                  <a:srgbClr val="000099"/>
                </a:solidFill>
              </a:rPr>
              <a:t>коллектива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99"/>
                </a:solidFill>
              </a:rPr>
              <a:t>воспитывает толерантность, </a:t>
            </a:r>
            <a:r>
              <a:rPr lang="ru-RU" sz="3200" dirty="0">
                <a:solidFill>
                  <a:srgbClr val="000099"/>
                </a:solidFill>
              </a:rPr>
              <a:t>уважение к другой точке зрения. Представители других групп могут активно участвовать в обсуждении услышанного, дополнять, уточнять, исправлять ответы одноклассников.</a:t>
            </a:r>
          </a:p>
          <a:p>
            <a:endParaRPr lang="ru-RU" sz="3200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99"/>
                </a:solidFill>
              </a:rPr>
              <a:t>развиваются  </a:t>
            </a:r>
            <a:r>
              <a:rPr lang="ru-RU" sz="3200" b="1" dirty="0" err="1">
                <a:solidFill>
                  <a:srgbClr val="000099"/>
                </a:solidFill>
              </a:rPr>
              <a:t>общеучебные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</a:rPr>
              <a:t>умения: </a:t>
            </a:r>
            <a:r>
              <a:rPr lang="ru-RU" sz="3200" dirty="0" smtClean="0">
                <a:solidFill>
                  <a:srgbClr val="000099"/>
                </a:solidFill>
              </a:rPr>
              <a:t>умение </a:t>
            </a:r>
            <a:r>
              <a:rPr lang="ru-RU" sz="3200" dirty="0">
                <a:solidFill>
                  <a:srgbClr val="000099"/>
                </a:solidFill>
              </a:rPr>
              <a:t>слушать, соблюдать определенный порядок обсуждения, аргументировать свое согласие и несогласие, </a:t>
            </a:r>
            <a:r>
              <a:rPr lang="ru-RU" sz="3200" dirty="0" smtClean="0">
                <a:solidFill>
                  <a:srgbClr val="000099"/>
                </a:solidFill>
              </a:rPr>
              <a:t>делать выводы, обобщать сказанное;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99"/>
                </a:solidFill>
              </a:rPr>
              <a:t>развиваются</a:t>
            </a:r>
            <a:r>
              <a:rPr lang="ru-RU" sz="3200" b="1" dirty="0" smtClean="0">
                <a:solidFill>
                  <a:srgbClr val="000099"/>
                </a:solidFill>
              </a:rPr>
              <a:t> компенсаторные умения: </a:t>
            </a:r>
            <a:r>
              <a:rPr lang="ru-RU" sz="3200" dirty="0" smtClean="0">
                <a:solidFill>
                  <a:srgbClr val="000099"/>
                </a:solidFill>
              </a:rPr>
              <a:t>использование </a:t>
            </a:r>
            <a:r>
              <a:rPr lang="ru-RU" sz="3200" dirty="0">
                <a:solidFill>
                  <a:srgbClr val="000099"/>
                </a:solidFill>
              </a:rPr>
              <a:t>лексического </a:t>
            </a:r>
            <a:r>
              <a:rPr lang="ru-RU" sz="3200" dirty="0" err="1" smtClean="0">
                <a:solidFill>
                  <a:srgbClr val="000099"/>
                </a:solidFill>
              </a:rPr>
              <a:t>перефраза</a:t>
            </a:r>
            <a:r>
              <a:rPr lang="ru-RU" sz="3200" dirty="0">
                <a:solidFill>
                  <a:srgbClr val="000099"/>
                </a:solidFill>
              </a:rPr>
              <a:t>, замена сложных грамматических конструкций на более употребительные, умение пользоваться </a:t>
            </a:r>
            <a:r>
              <a:rPr lang="ru-RU" sz="3200" dirty="0" smtClean="0">
                <a:solidFill>
                  <a:srgbClr val="000099"/>
                </a:solidFill>
              </a:rPr>
              <a:t>невербальными </a:t>
            </a:r>
            <a:r>
              <a:rPr lang="ru-RU" sz="3200" dirty="0" smtClean="0">
                <a:solidFill>
                  <a:srgbClr val="000099"/>
                </a:solidFill>
              </a:rPr>
              <a:t>средствами общения.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4" y="313508"/>
            <a:ext cx="11521440" cy="62440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0099"/>
                </a:solidFill>
              </a:rPr>
              <a:t>упрощается </a:t>
            </a:r>
            <a:r>
              <a:rPr lang="ru-RU" sz="3600" dirty="0">
                <a:solidFill>
                  <a:srgbClr val="000099"/>
                </a:solidFill>
              </a:rPr>
              <a:t>процедура </a:t>
            </a:r>
            <a:r>
              <a:rPr lang="ru-RU" sz="3600" b="1" dirty="0" smtClean="0">
                <a:solidFill>
                  <a:srgbClr val="000099"/>
                </a:solidFill>
              </a:rPr>
              <a:t>контроля</a:t>
            </a:r>
            <a:r>
              <a:rPr lang="ru-RU" sz="3600" dirty="0" smtClean="0">
                <a:solidFill>
                  <a:srgbClr val="000099"/>
                </a:solidFill>
              </a:rPr>
              <a:t>: вместо 14 </a:t>
            </a:r>
            <a:r>
              <a:rPr lang="ru-RU" sz="3600" dirty="0">
                <a:solidFill>
                  <a:srgbClr val="000099"/>
                </a:solidFill>
              </a:rPr>
              <a:t>письменных работ или устных высказываний </a:t>
            </a:r>
            <a:r>
              <a:rPr lang="ru-RU" sz="3600" dirty="0" smtClean="0">
                <a:solidFill>
                  <a:srgbClr val="000099"/>
                </a:solidFill>
              </a:rPr>
              <a:t>учащихся </a:t>
            </a:r>
            <a:r>
              <a:rPr lang="ru-RU" sz="3600" dirty="0">
                <a:solidFill>
                  <a:srgbClr val="000099"/>
                </a:solidFill>
              </a:rPr>
              <a:t>достаточно выслушать три-четыре групповых </a:t>
            </a:r>
            <a:r>
              <a:rPr lang="ru-RU" sz="3600" dirty="0" smtClean="0">
                <a:solidFill>
                  <a:srgbClr val="000099"/>
                </a:solidFill>
              </a:rPr>
              <a:t>отчета. </a:t>
            </a:r>
          </a:p>
          <a:p>
            <a:endParaRPr lang="ru-RU" sz="3600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0099"/>
                </a:solidFill>
              </a:rPr>
              <a:t>реализуются</a:t>
            </a: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 err="1" smtClean="0">
                <a:solidFill>
                  <a:srgbClr val="000099"/>
                </a:solidFill>
              </a:rPr>
              <a:t>здоровьесберегающие</a:t>
            </a:r>
            <a:r>
              <a:rPr lang="ru-RU" sz="3600" b="1" dirty="0" smtClean="0">
                <a:solidFill>
                  <a:srgbClr val="000099"/>
                </a:solidFill>
              </a:rPr>
              <a:t> технологии</a:t>
            </a:r>
            <a:r>
              <a:rPr lang="ru-RU" sz="3600" dirty="0">
                <a:solidFill>
                  <a:srgbClr val="000099"/>
                </a:solidFill>
              </a:rPr>
              <a:t>, так как </a:t>
            </a:r>
            <a:r>
              <a:rPr lang="ru-RU" sz="3600" dirty="0" smtClean="0">
                <a:solidFill>
                  <a:srgbClr val="000099"/>
                </a:solidFill>
              </a:rPr>
              <a:t>групповая работа предполагает </a:t>
            </a:r>
            <a:r>
              <a:rPr lang="ru-RU" sz="3600" dirty="0">
                <a:solidFill>
                  <a:srgbClr val="000099"/>
                </a:solidFill>
              </a:rPr>
              <a:t>движение, смену позиции.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52" y="3761422"/>
            <a:ext cx="3911374" cy="29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3" y="300446"/>
            <a:ext cx="11599817" cy="6322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Минусы групповой </a:t>
            </a:r>
            <a:r>
              <a:rPr lang="ru-RU" b="1" u="sng" dirty="0" smtClean="0">
                <a:solidFill>
                  <a:srgbClr val="000099"/>
                </a:solidFill>
              </a:rPr>
              <a:t>работы:</a:t>
            </a:r>
            <a:endParaRPr lang="ru-RU" b="1" u="sng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большая </a:t>
            </a:r>
            <a:r>
              <a:rPr lang="ru-RU" dirty="0">
                <a:solidFill>
                  <a:srgbClr val="000099"/>
                </a:solidFill>
              </a:rPr>
              <a:t>наполняемость группы (до 18-20 человек) </a:t>
            </a:r>
            <a:r>
              <a:rPr lang="ru-RU" dirty="0" smtClean="0">
                <a:solidFill>
                  <a:srgbClr val="000099"/>
                </a:solidFill>
              </a:rPr>
              <a:t>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боязнь </a:t>
            </a:r>
            <a:r>
              <a:rPr lang="ru-RU" dirty="0">
                <a:solidFill>
                  <a:srgbClr val="000099"/>
                </a:solidFill>
              </a:rPr>
              <a:t>беспорядка на уроке;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отсутствие </a:t>
            </a:r>
            <a:r>
              <a:rPr lang="ru-RU" dirty="0">
                <a:solidFill>
                  <a:srgbClr val="000099"/>
                </a:solidFill>
              </a:rPr>
              <a:t>возможности перестановки мебели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ru-RU" dirty="0">
                <a:solidFill>
                  <a:srgbClr val="000099"/>
                </a:solidFill>
              </a:rPr>
              <a:t>свободного перемещения учащихся по </a:t>
            </a:r>
            <a:r>
              <a:rPr lang="ru-RU" dirty="0" smtClean="0">
                <a:solidFill>
                  <a:srgbClr val="000099"/>
                </a:solidFill>
              </a:rPr>
              <a:t>классу;</a:t>
            </a:r>
            <a:endParaRPr lang="ru-RU" dirty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учитель </a:t>
            </a:r>
            <a:r>
              <a:rPr lang="ru-RU" dirty="0">
                <a:solidFill>
                  <a:srgbClr val="000099"/>
                </a:solidFill>
              </a:rPr>
              <a:t>не успевает проконтролировать все </a:t>
            </a:r>
            <a:r>
              <a:rPr lang="ru-RU" dirty="0" smtClean="0">
                <a:solidFill>
                  <a:srgbClr val="000099"/>
                </a:solidFill>
              </a:rPr>
              <a:t>группы;</a:t>
            </a:r>
            <a:endParaRPr lang="ru-RU" dirty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учителю </a:t>
            </a:r>
            <a:r>
              <a:rPr lang="ru-RU" dirty="0">
                <a:solidFill>
                  <a:srgbClr val="000099"/>
                </a:solidFill>
              </a:rPr>
              <a:t>приходится самому разрабатывать и готовить раздаточный </a:t>
            </a:r>
            <a:r>
              <a:rPr lang="ru-RU" dirty="0" smtClean="0">
                <a:solidFill>
                  <a:srgbClr val="000099"/>
                </a:solidFill>
              </a:rPr>
              <a:t>материал;</a:t>
            </a:r>
            <a:endParaRPr lang="ru-RU" dirty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низкий </a:t>
            </a:r>
            <a:r>
              <a:rPr lang="ru-RU" dirty="0">
                <a:solidFill>
                  <a:srgbClr val="000099"/>
                </a:solidFill>
              </a:rPr>
              <a:t>уровень языковой подготовки учащихся, использование ими родного языка при обсуждении заданий;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разный </a:t>
            </a:r>
            <a:r>
              <a:rPr lang="ru-RU" dirty="0">
                <a:solidFill>
                  <a:srgbClr val="000099"/>
                </a:solidFill>
              </a:rPr>
              <a:t>темп </a:t>
            </a:r>
            <a:r>
              <a:rPr lang="ru-RU" dirty="0" smtClean="0">
                <a:solidFill>
                  <a:srgbClr val="000099"/>
                </a:solidFill>
              </a:rPr>
              <a:t>работы: одни </a:t>
            </a:r>
            <a:r>
              <a:rPr lang="ru-RU" dirty="0">
                <a:solidFill>
                  <a:srgbClr val="000099"/>
                </a:solidFill>
              </a:rPr>
              <a:t>учащиеся выполняют задание раньше и начинают мешать </a:t>
            </a:r>
            <a:r>
              <a:rPr lang="ru-RU" dirty="0" smtClean="0">
                <a:solidFill>
                  <a:srgbClr val="000099"/>
                </a:solidFill>
              </a:rPr>
              <a:t>другим.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742" y="300446"/>
            <a:ext cx="2860766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Рекомендации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3" y="1332410"/>
            <a:ext cx="11508377" cy="53427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99"/>
                </a:solidFill>
              </a:rPr>
              <a:t>Группы должны быть </a:t>
            </a:r>
            <a:r>
              <a:rPr lang="ru-RU" dirty="0" smtClean="0">
                <a:solidFill>
                  <a:srgbClr val="000099"/>
                </a:solidFill>
              </a:rPr>
              <a:t>не </a:t>
            </a:r>
            <a:r>
              <a:rPr lang="ru-RU" dirty="0">
                <a:solidFill>
                  <a:srgbClr val="000099"/>
                </a:solidFill>
              </a:rPr>
              <a:t>более 5 человек. </a:t>
            </a:r>
            <a:endParaRPr lang="ru-RU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Желательно</a:t>
            </a:r>
            <a:r>
              <a:rPr lang="ru-RU" dirty="0">
                <a:solidFill>
                  <a:srgbClr val="000099"/>
                </a:solidFill>
              </a:rPr>
              <a:t>, чтобы в каждой группе был хотя бы один сильный лидер, который сможет </a:t>
            </a:r>
            <a:r>
              <a:rPr lang="ru-RU" dirty="0" smtClean="0">
                <a:solidFill>
                  <a:srgbClr val="000099"/>
                </a:solidFill>
              </a:rPr>
              <a:t>выполнять </a:t>
            </a:r>
            <a:r>
              <a:rPr lang="ru-RU" dirty="0">
                <a:solidFill>
                  <a:srgbClr val="000099"/>
                </a:solidFill>
              </a:rPr>
              <a:t>роль консультанта.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Четко объяснять </a:t>
            </a:r>
            <a:r>
              <a:rPr lang="ru-RU" dirty="0">
                <a:solidFill>
                  <a:srgbClr val="000099"/>
                </a:solidFill>
              </a:rPr>
              <a:t>задание, чтобы учащиеся </a:t>
            </a:r>
            <a:r>
              <a:rPr lang="ru-RU" dirty="0" smtClean="0">
                <a:solidFill>
                  <a:srgbClr val="000099"/>
                </a:solidFill>
              </a:rPr>
              <a:t>поняли</a:t>
            </a:r>
            <a:r>
              <a:rPr lang="ru-RU" dirty="0">
                <a:solidFill>
                  <a:srgbClr val="000099"/>
                </a:solidFill>
              </a:rPr>
              <a:t>, что им предстоит сделать.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Регламентировать </a:t>
            </a:r>
            <a:r>
              <a:rPr lang="ru-RU" dirty="0">
                <a:solidFill>
                  <a:srgbClr val="000099"/>
                </a:solidFill>
              </a:rPr>
              <a:t>время выполнения задания.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Не </a:t>
            </a:r>
            <a:r>
              <a:rPr lang="ru-RU" dirty="0">
                <a:solidFill>
                  <a:srgbClr val="000099"/>
                </a:solidFill>
              </a:rPr>
              <a:t>затягивать работу в </a:t>
            </a:r>
            <a:r>
              <a:rPr lang="ru-RU" dirty="0" smtClean="0">
                <a:solidFill>
                  <a:srgbClr val="000099"/>
                </a:solidFill>
              </a:rPr>
              <a:t>группах.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54" y="3404865"/>
            <a:ext cx="3201047" cy="29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352696"/>
            <a:ext cx="11688498" cy="65053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99"/>
                </a:solidFill>
              </a:rPr>
              <a:t>Для тех учащихся, которые раньше заканчивают выполнение задания, следует </a:t>
            </a:r>
            <a:r>
              <a:rPr lang="ru-RU" dirty="0" smtClean="0">
                <a:solidFill>
                  <a:srgbClr val="000099"/>
                </a:solidFill>
              </a:rPr>
              <a:t>приготовить </a:t>
            </a:r>
            <a:r>
              <a:rPr lang="ru-RU" dirty="0">
                <a:solidFill>
                  <a:srgbClr val="000099"/>
                </a:solidFill>
              </a:rPr>
              <a:t>дополнительные вопросы.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Выслушивать </a:t>
            </a:r>
            <a:r>
              <a:rPr lang="ru-RU" dirty="0">
                <a:solidFill>
                  <a:srgbClr val="000099"/>
                </a:solidFill>
              </a:rPr>
              <a:t>мнение представителей каждой группы.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При </a:t>
            </a:r>
            <a:r>
              <a:rPr lang="ru-RU" dirty="0">
                <a:solidFill>
                  <a:srgbClr val="000099"/>
                </a:solidFill>
              </a:rPr>
              <a:t>комментировании и оценке сделать </a:t>
            </a:r>
            <a:r>
              <a:rPr lang="ru-RU" b="1" dirty="0">
                <a:solidFill>
                  <a:srgbClr val="000099"/>
                </a:solidFill>
              </a:rPr>
              <a:t>акцент на наиболее удачных моментах</a:t>
            </a:r>
            <a:r>
              <a:rPr lang="ru-RU" dirty="0">
                <a:solidFill>
                  <a:srgbClr val="000099"/>
                </a:solidFill>
              </a:rPr>
              <a:t> в </a:t>
            </a:r>
            <a:r>
              <a:rPr lang="ru-RU" dirty="0" smtClean="0">
                <a:solidFill>
                  <a:srgbClr val="000099"/>
                </a:solidFill>
              </a:rPr>
              <a:t>общении: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99"/>
                </a:solidFill>
              </a:rPr>
              <a:t>правильно </a:t>
            </a:r>
            <a:r>
              <a:rPr lang="ru-RU" dirty="0">
                <a:solidFill>
                  <a:srgbClr val="000099"/>
                </a:solidFill>
              </a:rPr>
              <a:t>подобранный языковой </a:t>
            </a:r>
            <a:r>
              <a:rPr lang="ru-RU" dirty="0" smtClean="0">
                <a:solidFill>
                  <a:srgbClr val="000099"/>
                </a:solidFill>
              </a:rPr>
              <a:t>материал;</a:t>
            </a:r>
            <a:endParaRPr lang="ru-RU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99"/>
                </a:solidFill>
              </a:rPr>
              <a:t>лексическое </a:t>
            </a:r>
            <a:r>
              <a:rPr lang="ru-RU" dirty="0" smtClean="0">
                <a:solidFill>
                  <a:srgbClr val="000099"/>
                </a:solidFill>
              </a:rPr>
              <a:t>наполнение высказывания;</a:t>
            </a:r>
            <a:endParaRPr lang="ru-RU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99"/>
                </a:solidFill>
              </a:rPr>
              <a:t>разнообразие </a:t>
            </a:r>
            <a:r>
              <a:rPr lang="ru-RU" dirty="0">
                <a:solidFill>
                  <a:srgbClr val="000099"/>
                </a:solidFill>
              </a:rPr>
              <a:t>грамматических </a:t>
            </a:r>
            <a:r>
              <a:rPr lang="ru-RU" dirty="0" smtClean="0">
                <a:solidFill>
                  <a:srgbClr val="000099"/>
                </a:solidFill>
              </a:rPr>
              <a:t>форм;</a:t>
            </a:r>
            <a:endParaRPr lang="ru-RU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99"/>
                </a:solidFill>
              </a:rPr>
              <a:t>использование </a:t>
            </a:r>
            <a:r>
              <a:rPr lang="ru-RU" dirty="0">
                <a:solidFill>
                  <a:srgbClr val="000099"/>
                </a:solidFill>
              </a:rPr>
              <a:t>жестов, </a:t>
            </a:r>
            <a:r>
              <a:rPr lang="ru-RU" dirty="0" smtClean="0">
                <a:solidFill>
                  <a:srgbClr val="000099"/>
                </a:solidFill>
              </a:rPr>
              <a:t>интонации</a:t>
            </a:r>
            <a:r>
              <a:rPr lang="ru-RU" dirty="0">
                <a:solidFill>
                  <a:srgbClr val="000099"/>
                </a:solidFill>
              </a:rPr>
              <a:t>, эмоционального </a:t>
            </a:r>
            <a:r>
              <a:rPr lang="ru-RU" dirty="0" smtClean="0">
                <a:solidFill>
                  <a:srgbClr val="000099"/>
                </a:solidFill>
              </a:rPr>
              <a:t>фона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Разобрать </a:t>
            </a:r>
            <a:r>
              <a:rPr lang="ru-RU" dirty="0">
                <a:solidFill>
                  <a:srgbClr val="000099"/>
                </a:solidFill>
              </a:rPr>
              <a:t>типичные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24402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194"/>
            <a:ext cx="10515600" cy="6609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10 идей для </a:t>
            </a:r>
            <a:r>
              <a:rPr lang="ru-RU" sz="4800" b="1" dirty="0">
                <a:solidFill>
                  <a:srgbClr val="C00000"/>
                </a:solidFill>
              </a:rPr>
              <a:t>групповой работы,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которые </a:t>
            </a:r>
            <a:r>
              <a:rPr lang="ru-RU" sz="4800" b="1" dirty="0">
                <a:solidFill>
                  <a:srgbClr val="C00000"/>
                </a:solidFill>
              </a:rPr>
              <a:t>помогут сделать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Ваши </a:t>
            </a:r>
            <a:r>
              <a:rPr lang="ru-RU" sz="4800" b="1" dirty="0">
                <a:solidFill>
                  <a:srgbClr val="C00000"/>
                </a:solidFill>
              </a:rPr>
              <a:t>уроки </a:t>
            </a:r>
            <a:r>
              <a:rPr lang="ru-RU" sz="4800" b="1" dirty="0" smtClean="0">
                <a:solidFill>
                  <a:srgbClr val="C00000"/>
                </a:solidFill>
              </a:rPr>
              <a:t>разнообразными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71" y="2714897"/>
            <a:ext cx="4546419" cy="39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6"/>
            <a:ext cx="10515600" cy="105809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1. Сколько </a:t>
            </a:r>
            <a:r>
              <a:rPr lang="ru-RU" sz="3600" b="1" dirty="0">
                <a:solidFill>
                  <a:srgbClr val="C00000"/>
                </a:solidFill>
              </a:rPr>
              <a:t>... весит? (3-4 классы)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1123406"/>
            <a:ext cx="11834949" cy="55778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Учащиеся получают </a:t>
            </a:r>
            <a:r>
              <a:rPr lang="ru-RU" sz="3200" dirty="0">
                <a:solidFill>
                  <a:srgbClr val="000099"/>
                </a:solidFill>
              </a:rPr>
              <a:t>картинки </a:t>
            </a:r>
            <a:r>
              <a:rPr lang="ru-RU" sz="3200" dirty="0" smtClean="0">
                <a:solidFill>
                  <a:srgbClr val="000099"/>
                </a:solidFill>
              </a:rPr>
              <a:t>с изображением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предметов из повседневной </a:t>
            </a:r>
            <a:r>
              <a:rPr lang="ru-RU" sz="3200" dirty="0">
                <a:solidFill>
                  <a:srgbClr val="000099"/>
                </a:solidFill>
              </a:rPr>
              <a:t>жизни, вес которых </a:t>
            </a:r>
            <a:endParaRPr lang="ru-RU" sz="32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они должны </a:t>
            </a:r>
            <a:r>
              <a:rPr lang="ru-RU" sz="3200" dirty="0">
                <a:solidFill>
                  <a:srgbClr val="000099"/>
                </a:solidFill>
              </a:rPr>
              <a:t>оценить и </a:t>
            </a:r>
            <a:r>
              <a:rPr lang="ru-RU" sz="3200" dirty="0" smtClean="0">
                <a:solidFill>
                  <a:srgbClr val="000099"/>
                </a:solidFill>
              </a:rPr>
              <a:t>записать (индивидуальная работа). </a:t>
            </a:r>
          </a:p>
          <a:p>
            <a:r>
              <a:rPr lang="ru-RU" sz="3200" dirty="0" smtClean="0">
                <a:solidFill>
                  <a:srgbClr val="000099"/>
                </a:solidFill>
              </a:rPr>
              <a:t>Затем оценки </a:t>
            </a:r>
            <a:r>
              <a:rPr lang="ru-RU" sz="3200" dirty="0">
                <a:solidFill>
                  <a:srgbClr val="000099"/>
                </a:solidFill>
              </a:rPr>
              <a:t>сравниваются с партнером и при необходимости </a:t>
            </a:r>
            <a:r>
              <a:rPr lang="ru-RU" sz="3200" dirty="0" smtClean="0">
                <a:solidFill>
                  <a:srgbClr val="000099"/>
                </a:solidFill>
              </a:rPr>
              <a:t>корректируются (парная работа).</a:t>
            </a:r>
            <a:endParaRPr lang="ru-RU" sz="3200" dirty="0">
              <a:solidFill>
                <a:srgbClr val="000099"/>
              </a:solidFill>
            </a:endParaRPr>
          </a:p>
          <a:p>
            <a:r>
              <a:rPr lang="ru-RU" sz="3200" dirty="0" smtClean="0">
                <a:solidFill>
                  <a:srgbClr val="000099"/>
                </a:solidFill>
              </a:rPr>
              <a:t>Затем </a:t>
            </a:r>
            <a:r>
              <a:rPr lang="ru-RU" sz="3200" dirty="0">
                <a:solidFill>
                  <a:srgbClr val="000099"/>
                </a:solidFill>
              </a:rPr>
              <a:t>формируются случайные группы, и соответствующая команда обсуждает результаты, которые </a:t>
            </a:r>
            <a:r>
              <a:rPr lang="ru-RU" sz="3200" dirty="0" smtClean="0">
                <a:solidFill>
                  <a:srgbClr val="000099"/>
                </a:solidFill>
              </a:rPr>
              <a:t>проверяются на весах (групповая работа). </a:t>
            </a:r>
          </a:p>
          <a:p>
            <a:r>
              <a:rPr lang="ru-RU" sz="3200" dirty="0" smtClean="0">
                <a:solidFill>
                  <a:srgbClr val="000099"/>
                </a:solidFill>
              </a:rPr>
              <a:t>Учащиеся могут придумать дополнительные задания </a:t>
            </a:r>
            <a:r>
              <a:rPr lang="ru-RU" sz="3200" dirty="0">
                <a:solidFill>
                  <a:srgbClr val="000099"/>
                </a:solidFill>
              </a:rPr>
              <a:t>для других </a:t>
            </a:r>
            <a:r>
              <a:rPr lang="ru-RU" sz="3200" dirty="0" smtClean="0">
                <a:solidFill>
                  <a:srgbClr val="000099"/>
                </a:solidFill>
              </a:rPr>
              <a:t>групп.</a:t>
            </a:r>
            <a:endParaRPr lang="ru-RU" sz="3200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66" y="0"/>
            <a:ext cx="2196369" cy="23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1274</Words>
  <Application>Microsoft Office PowerPoint</Application>
  <PresentationFormat>Широкоэкранный</PresentationFormat>
  <Paragraphs>145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Организация работы в малых группах  на уроке иностранного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</vt:lpstr>
      <vt:lpstr>Презентация PowerPoint</vt:lpstr>
      <vt:lpstr>Презентация PowerPoint</vt:lpstr>
      <vt:lpstr>1. Сколько ... весит? (3-4 классы) </vt:lpstr>
      <vt:lpstr>2. Групповая викторина (2-7 классы) </vt:lpstr>
      <vt:lpstr>3. Fish-Bowl-Diskussion (10 – 11 классы) </vt:lpstr>
      <vt:lpstr>Презентация PowerPoint</vt:lpstr>
      <vt:lpstr>4. Gruppen-Puzzle (6 – 7 классы)</vt:lpstr>
      <vt:lpstr>5. Karika-Tour (8 – 10 классы)</vt:lpstr>
      <vt:lpstr>6. Graffiti Steps (10 -11 классы)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малых группах</dc:title>
  <dc:creator>RePack by Diakov</dc:creator>
  <cp:lastModifiedBy>Константинова Нини</cp:lastModifiedBy>
  <cp:revision>33</cp:revision>
  <dcterms:created xsi:type="dcterms:W3CDTF">2020-11-17T15:14:09Z</dcterms:created>
  <dcterms:modified xsi:type="dcterms:W3CDTF">2021-03-10T03:51:33Z</dcterms:modified>
</cp:coreProperties>
</file>