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0" r:id="rId2"/>
    <p:sldId id="282" r:id="rId3"/>
    <p:sldId id="283" r:id="rId4"/>
    <p:sldId id="284" r:id="rId5"/>
    <p:sldId id="285" r:id="rId6"/>
    <p:sldId id="286" r:id="rId7"/>
    <p:sldId id="287" r:id="rId8"/>
    <p:sldId id="299" r:id="rId9"/>
    <p:sldId id="289" r:id="rId10"/>
    <p:sldId id="291" r:id="rId11"/>
    <p:sldId id="293" r:id="rId12"/>
    <p:sldId id="294" r:id="rId13"/>
    <p:sldId id="295" r:id="rId14"/>
    <p:sldId id="296" r:id="rId15"/>
    <p:sldId id="297" r:id="rId16"/>
    <p:sldId id="270" r:id="rId17"/>
    <p:sldId id="271" r:id="rId18"/>
    <p:sldId id="272" r:id="rId19"/>
    <p:sldId id="275" r:id="rId20"/>
    <p:sldId id="281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4DAFC-96C3-4C4B-AC3D-263257025C0A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837C4-B045-47CC-B658-0DEF4972F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22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4DAFC-96C3-4C4B-AC3D-263257025C0A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837C4-B045-47CC-B658-0DEF4972F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458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4DAFC-96C3-4C4B-AC3D-263257025C0A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837C4-B045-47CC-B658-0DEF4972F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015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4DAFC-96C3-4C4B-AC3D-263257025C0A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837C4-B045-47CC-B658-0DEF4972F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470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4DAFC-96C3-4C4B-AC3D-263257025C0A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837C4-B045-47CC-B658-0DEF4972F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608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4DAFC-96C3-4C4B-AC3D-263257025C0A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837C4-B045-47CC-B658-0DEF4972F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306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4DAFC-96C3-4C4B-AC3D-263257025C0A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837C4-B045-47CC-B658-0DEF4972F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91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4DAFC-96C3-4C4B-AC3D-263257025C0A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837C4-B045-47CC-B658-0DEF4972F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8297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4DAFC-96C3-4C4B-AC3D-263257025C0A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837C4-B045-47CC-B658-0DEF4972F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50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4DAFC-96C3-4C4B-AC3D-263257025C0A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837C4-B045-47CC-B658-0DEF4972F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801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4DAFC-96C3-4C4B-AC3D-263257025C0A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837C4-B045-47CC-B658-0DEF4972F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1717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D4DAFC-96C3-4C4B-AC3D-263257025C0A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837C4-B045-47CC-B658-0DEF4972F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216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nougazprom.mskobr.ru/files/pamyatka_po_organizacii_gruppovoj_raboty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514" y="365125"/>
            <a:ext cx="10831286" cy="3671298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solidFill>
                  <a:srgbClr val="C00000"/>
                </a:solidFill>
              </a:rPr>
              <a:t>Организация работы в малых группах </a:t>
            </a:r>
            <a:r>
              <a:rPr lang="ru-RU" sz="5400" b="1" dirty="0" smtClean="0">
                <a:solidFill>
                  <a:srgbClr val="C00000"/>
                </a:solidFill>
              </a:rPr>
              <a:t/>
            </a:r>
            <a:br>
              <a:rPr lang="ru-RU" sz="5400" b="1" dirty="0" smtClean="0">
                <a:solidFill>
                  <a:srgbClr val="C00000"/>
                </a:solidFill>
              </a:rPr>
            </a:br>
            <a:r>
              <a:rPr lang="ru-RU" sz="5400" b="1" dirty="0" smtClean="0">
                <a:solidFill>
                  <a:srgbClr val="C00000"/>
                </a:solidFill>
              </a:rPr>
              <a:t>на </a:t>
            </a:r>
            <a:r>
              <a:rPr lang="ru-RU" sz="5400" b="1" dirty="0">
                <a:solidFill>
                  <a:srgbClr val="C00000"/>
                </a:solidFill>
              </a:rPr>
              <a:t>уроке иностранного языка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650377"/>
            <a:ext cx="11075126" cy="1526586"/>
          </a:xfrm>
        </p:spPr>
        <p:txBody>
          <a:bodyPr/>
          <a:lstStyle/>
          <a:p>
            <a:pPr marL="0" indent="0" algn="r">
              <a:buNone/>
            </a:pPr>
            <a:r>
              <a:rPr lang="ru-RU" b="1" dirty="0" smtClean="0">
                <a:solidFill>
                  <a:srgbClr val="000099"/>
                </a:solidFill>
              </a:rPr>
              <a:t>Константинова Нина Анатольевна</a:t>
            </a:r>
          </a:p>
          <a:p>
            <a:pPr marL="0" indent="0" algn="r">
              <a:buNone/>
            </a:pPr>
            <a:r>
              <a:rPr lang="ru-RU" b="1" dirty="0" smtClean="0">
                <a:solidFill>
                  <a:srgbClr val="000099"/>
                </a:solidFill>
              </a:rPr>
              <a:t>кандидат филологических наук, доцент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492" y="3066644"/>
            <a:ext cx="4442461" cy="359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936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7178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2. Групповая викторина (</a:t>
            </a:r>
            <a:r>
              <a:rPr lang="ru-RU" sz="3600" b="1" dirty="0">
                <a:solidFill>
                  <a:srgbClr val="C00000"/>
                </a:solidFill>
              </a:rPr>
              <a:t>2-7 классы)</a:t>
            </a:r>
            <a:br>
              <a:rPr lang="ru-RU" sz="3600" b="1" dirty="0">
                <a:solidFill>
                  <a:srgbClr val="C00000"/>
                </a:solidFill>
              </a:rPr>
            </a:b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509" y="1227908"/>
            <a:ext cx="11766874" cy="5381897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0099"/>
                </a:solidFill>
              </a:rPr>
              <a:t>Учащиеся работают с текстом и готовят </a:t>
            </a:r>
            <a:r>
              <a:rPr lang="ru-RU" dirty="0">
                <a:solidFill>
                  <a:srgbClr val="000099"/>
                </a:solidFill>
              </a:rPr>
              <a:t>викторину </a:t>
            </a:r>
            <a:endParaRPr lang="ru-RU" dirty="0" smtClean="0">
              <a:solidFill>
                <a:srgbClr val="000099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0099"/>
                </a:solidFill>
              </a:rPr>
              <a:t>на </a:t>
            </a:r>
            <a:r>
              <a:rPr lang="ru-RU" dirty="0">
                <a:solidFill>
                  <a:srgbClr val="000099"/>
                </a:solidFill>
              </a:rPr>
              <a:t>основе того, что они узнали.</a:t>
            </a:r>
          </a:p>
          <a:p>
            <a:r>
              <a:rPr lang="ru-RU" dirty="0" smtClean="0">
                <a:solidFill>
                  <a:srgbClr val="000099"/>
                </a:solidFill>
              </a:rPr>
              <a:t>Все </a:t>
            </a:r>
            <a:r>
              <a:rPr lang="ru-RU" dirty="0">
                <a:solidFill>
                  <a:srgbClr val="000099"/>
                </a:solidFill>
              </a:rPr>
              <a:t>ученики </a:t>
            </a:r>
            <a:r>
              <a:rPr lang="ru-RU" dirty="0" smtClean="0">
                <a:solidFill>
                  <a:srgbClr val="000099"/>
                </a:solidFill>
              </a:rPr>
              <a:t>сначала </a:t>
            </a:r>
            <a:r>
              <a:rPr lang="ru-RU" dirty="0">
                <a:solidFill>
                  <a:srgbClr val="000099"/>
                </a:solidFill>
              </a:rPr>
              <a:t>записывают для себя, </a:t>
            </a:r>
            <a:r>
              <a:rPr lang="ru-RU" dirty="0" smtClean="0">
                <a:solidFill>
                  <a:srgbClr val="000099"/>
                </a:solidFill>
              </a:rPr>
              <a:t>какую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0099"/>
                </a:solidFill>
              </a:rPr>
              <a:t>информацию </a:t>
            </a:r>
            <a:r>
              <a:rPr lang="ru-RU" dirty="0">
                <a:solidFill>
                  <a:srgbClr val="000099"/>
                </a:solidFill>
              </a:rPr>
              <a:t>они </a:t>
            </a:r>
            <a:r>
              <a:rPr lang="ru-RU" dirty="0" smtClean="0">
                <a:solidFill>
                  <a:srgbClr val="000099"/>
                </a:solidFill>
              </a:rPr>
              <a:t>узнали по </a:t>
            </a:r>
            <a:r>
              <a:rPr lang="ru-RU" dirty="0">
                <a:solidFill>
                  <a:srgbClr val="000099"/>
                </a:solidFill>
              </a:rPr>
              <a:t>теме (индивидуальная работа).</a:t>
            </a:r>
          </a:p>
          <a:p>
            <a:r>
              <a:rPr lang="ru-RU" dirty="0">
                <a:solidFill>
                  <a:srgbClr val="000099"/>
                </a:solidFill>
              </a:rPr>
              <a:t>Затем формируются </a:t>
            </a:r>
            <a:r>
              <a:rPr lang="ru-RU" dirty="0" smtClean="0">
                <a:solidFill>
                  <a:srgbClr val="000099"/>
                </a:solidFill>
              </a:rPr>
              <a:t>группы </a:t>
            </a:r>
            <a:r>
              <a:rPr lang="ru-RU" dirty="0">
                <a:solidFill>
                  <a:srgbClr val="000099"/>
                </a:solidFill>
              </a:rPr>
              <a:t>из двух человек, </a:t>
            </a:r>
            <a:r>
              <a:rPr lang="ru-RU" dirty="0" smtClean="0">
                <a:solidFill>
                  <a:srgbClr val="000099"/>
                </a:solidFill>
              </a:rPr>
              <a:t>партнеры </a:t>
            </a:r>
            <a:r>
              <a:rPr lang="ru-RU" dirty="0">
                <a:solidFill>
                  <a:srgbClr val="000099"/>
                </a:solidFill>
              </a:rPr>
              <a:t>представляют друг другу свои </a:t>
            </a:r>
            <a:r>
              <a:rPr lang="ru-RU" dirty="0" smtClean="0">
                <a:solidFill>
                  <a:srgbClr val="000099"/>
                </a:solidFill>
              </a:rPr>
              <a:t>идеи (парная работа).</a:t>
            </a:r>
            <a:endParaRPr lang="ru-RU" dirty="0">
              <a:solidFill>
                <a:srgbClr val="000099"/>
              </a:solidFill>
            </a:endParaRPr>
          </a:p>
          <a:p>
            <a:r>
              <a:rPr lang="ru-RU" dirty="0" smtClean="0">
                <a:solidFill>
                  <a:srgbClr val="000099"/>
                </a:solidFill>
              </a:rPr>
              <a:t>Затем </a:t>
            </a:r>
            <a:r>
              <a:rPr lang="ru-RU" dirty="0">
                <a:solidFill>
                  <a:srgbClr val="000099"/>
                </a:solidFill>
              </a:rPr>
              <a:t>следует работа в группах по четыре </a:t>
            </a:r>
            <a:r>
              <a:rPr lang="ru-RU" dirty="0" smtClean="0">
                <a:solidFill>
                  <a:srgbClr val="000099"/>
                </a:solidFill>
              </a:rPr>
              <a:t>человека. Каждому </a:t>
            </a:r>
            <a:r>
              <a:rPr lang="ru-RU" dirty="0">
                <a:solidFill>
                  <a:srgbClr val="000099"/>
                </a:solidFill>
              </a:rPr>
              <a:t>ученику отводится определенная </a:t>
            </a:r>
            <a:r>
              <a:rPr lang="ru-RU" dirty="0" smtClean="0">
                <a:solidFill>
                  <a:srgbClr val="000099"/>
                </a:solidFill>
              </a:rPr>
              <a:t>роль: читатель</a:t>
            </a:r>
            <a:r>
              <a:rPr lang="ru-RU" dirty="0">
                <a:solidFill>
                  <a:srgbClr val="000099"/>
                </a:solidFill>
              </a:rPr>
              <a:t>, спрашивающий, </a:t>
            </a:r>
            <a:r>
              <a:rPr lang="ru-RU" dirty="0" smtClean="0">
                <a:solidFill>
                  <a:srgbClr val="000099"/>
                </a:solidFill>
              </a:rPr>
              <a:t>наблюдатель.</a:t>
            </a:r>
            <a:endParaRPr lang="ru-RU" dirty="0">
              <a:solidFill>
                <a:srgbClr val="000099"/>
              </a:solidFill>
            </a:endParaRPr>
          </a:p>
          <a:p>
            <a:r>
              <a:rPr lang="ru-RU" dirty="0">
                <a:solidFill>
                  <a:srgbClr val="000099"/>
                </a:solidFill>
              </a:rPr>
              <a:t>Ученики читают текст, </a:t>
            </a:r>
            <a:r>
              <a:rPr lang="ru-RU" dirty="0" smtClean="0">
                <a:solidFill>
                  <a:srgbClr val="000099"/>
                </a:solidFill>
              </a:rPr>
              <a:t>формулируют </a:t>
            </a:r>
            <a:r>
              <a:rPr lang="ru-RU" dirty="0">
                <a:solidFill>
                  <a:srgbClr val="000099"/>
                </a:solidFill>
              </a:rPr>
              <a:t>вопросы викторины для других </a:t>
            </a:r>
            <a:r>
              <a:rPr lang="ru-RU" dirty="0" smtClean="0">
                <a:solidFill>
                  <a:srgbClr val="000099"/>
                </a:solidFill>
              </a:rPr>
              <a:t>групп, наблюдают за ответами.</a:t>
            </a:r>
            <a:endParaRPr lang="ru-RU" dirty="0">
              <a:solidFill>
                <a:srgbClr val="000099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3844" y="603205"/>
            <a:ext cx="2958156" cy="197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52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4071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3</a:t>
            </a:r>
            <a:r>
              <a:rPr lang="de-DE" sz="3600" b="1" dirty="0" smtClean="0">
                <a:solidFill>
                  <a:srgbClr val="C00000"/>
                </a:solidFill>
              </a:rPr>
              <a:t>. </a:t>
            </a:r>
            <a:r>
              <a:rPr lang="de-DE" sz="3600" b="1" dirty="0" err="1">
                <a:solidFill>
                  <a:srgbClr val="C00000"/>
                </a:solidFill>
              </a:rPr>
              <a:t>Fish</a:t>
            </a:r>
            <a:r>
              <a:rPr lang="de-DE" sz="3600" b="1" dirty="0">
                <a:solidFill>
                  <a:srgbClr val="C00000"/>
                </a:solidFill>
              </a:rPr>
              <a:t>-Bowl-Diskussion (</a:t>
            </a:r>
            <a:r>
              <a:rPr lang="de-DE" sz="3600" b="1" dirty="0" smtClean="0">
                <a:solidFill>
                  <a:srgbClr val="C00000"/>
                </a:solidFill>
              </a:rPr>
              <a:t>10 </a:t>
            </a:r>
            <a:r>
              <a:rPr lang="de-DE" sz="3600" b="1" dirty="0">
                <a:solidFill>
                  <a:srgbClr val="C00000"/>
                </a:solidFill>
              </a:rPr>
              <a:t>– </a:t>
            </a:r>
            <a:r>
              <a:rPr lang="de-DE" sz="3600" b="1" dirty="0" smtClean="0">
                <a:solidFill>
                  <a:srgbClr val="C00000"/>
                </a:solidFill>
              </a:rPr>
              <a:t>1</a:t>
            </a:r>
            <a:r>
              <a:rPr lang="ru-RU" sz="3600" b="1" dirty="0" smtClean="0">
                <a:solidFill>
                  <a:srgbClr val="C00000"/>
                </a:solidFill>
              </a:rPr>
              <a:t>1</a:t>
            </a:r>
            <a:r>
              <a:rPr lang="de-DE" sz="3600" b="1" dirty="0" smtClean="0">
                <a:solidFill>
                  <a:srgbClr val="C00000"/>
                </a:solidFill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</a:rPr>
              <a:t>классы</a:t>
            </a:r>
            <a:r>
              <a:rPr lang="de-DE" sz="3600" b="1" dirty="0" smtClean="0">
                <a:solidFill>
                  <a:srgbClr val="C00000"/>
                </a:solidFill>
              </a:rPr>
              <a:t>)</a:t>
            </a:r>
            <a:r>
              <a:rPr lang="de-DE" sz="3600" b="1" dirty="0">
                <a:solidFill>
                  <a:srgbClr val="C00000"/>
                </a:solidFill>
              </a:rPr>
              <a:t/>
            </a:r>
            <a:br>
              <a:rPr lang="de-DE" sz="3600" b="1" dirty="0">
                <a:solidFill>
                  <a:srgbClr val="C00000"/>
                </a:solidFill>
              </a:rPr>
            </a:b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446" y="1267096"/>
            <a:ext cx="11495314" cy="5381897"/>
          </a:xfrm>
        </p:spPr>
        <p:txBody>
          <a:bodyPr/>
          <a:lstStyle/>
          <a:p>
            <a:r>
              <a:rPr lang="ru-RU" dirty="0" smtClean="0">
                <a:solidFill>
                  <a:srgbClr val="000099"/>
                </a:solidFill>
              </a:rPr>
              <a:t>Приём </a:t>
            </a:r>
            <a:r>
              <a:rPr lang="ru-RU" dirty="0">
                <a:solidFill>
                  <a:srgbClr val="000099"/>
                </a:solidFill>
              </a:rPr>
              <a:t>аквариума подходит для обмена и обсуждения результатов групповой работы. </a:t>
            </a:r>
            <a:endParaRPr lang="ru-RU" dirty="0" smtClean="0">
              <a:solidFill>
                <a:srgbClr val="000099"/>
              </a:solidFill>
            </a:endParaRPr>
          </a:p>
          <a:p>
            <a:r>
              <a:rPr lang="ru-RU" dirty="0" smtClean="0">
                <a:solidFill>
                  <a:srgbClr val="000099"/>
                </a:solidFill>
              </a:rPr>
              <a:t>Группа </a:t>
            </a:r>
            <a:r>
              <a:rPr lang="ru-RU" dirty="0">
                <a:solidFill>
                  <a:srgbClr val="000099"/>
                </a:solidFill>
              </a:rPr>
              <a:t>участников обсуждает тему во внутреннем </a:t>
            </a:r>
            <a:r>
              <a:rPr lang="ru-RU" dirty="0" smtClean="0">
                <a:solidFill>
                  <a:srgbClr val="000099"/>
                </a:solidFill>
              </a:rPr>
              <a:t>круге, </a:t>
            </a:r>
            <a:r>
              <a:rPr lang="ru-RU" dirty="0">
                <a:solidFill>
                  <a:srgbClr val="000099"/>
                </a:solidFill>
              </a:rPr>
              <a:t>в то время как </a:t>
            </a:r>
            <a:r>
              <a:rPr lang="ru-RU" dirty="0" smtClean="0">
                <a:solidFill>
                  <a:srgbClr val="000099"/>
                </a:solidFill>
              </a:rPr>
              <a:t>ученики </a:t>
            </a:r>
            <a:r>
              <a:rPr lang="ru-RU" dirty="0">
                <a:solidFill>
                  <a:srgbClr val="000099"/>
                </a:solidFill>
              </a:rPr>
              <a:t>во внешнем </a:t>
            </a:r>
            <a:r>
              <a:rPr lang="ru-RU" dirty="0" smtClean="0">
                <a:solidFill>
                  <a:srgbClr val="000099"/>
                </a:solidFill>
              </a:rPr>
              <a:t>круге следят </a:t>
            </a:r>
            <a:r>
              <a:rPr lang="ru-RU" dirty="0">
                <a:solidFill>
                  <a:srgbClr val="000099"/>
                </a:solidFill>
              </a:rPr>
              <a:t>за </a:t>
            </a:r>
            <a:r>
              <a:rPr lang="ru-RU" dirty="0" smtClean="0">
                <a:solidFill>
                  <a:srgbClr val="000099"/>
                </a:solidFill>
              </a:rPr>
              <a:t>обсуждением.</a:t>
            </a:r>
            <a:endParaRPr lang="ru-RU" dirty="0">
              <a:solidFill>
                <a:srgbClr val="000099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5902" y="3108960"/>
            <a:ext cx="5679197" cy="3540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25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1074" y="326571"/>
            <a:ext cx="11573692" cy="63616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u="sng" dirty="0">
                <a:solidFill>
                  <a:srgbClr val="000099"/>
                </a:solidFill>
              </a:rPr>
              <a:t>Обсуждение аквариума состоит из следующих шагов:</a:t>
            </a:r>
          </a:p>
          <a:p>
            <a:r>
              <a:rPr lang="ru-RU" dirty="0" smtClean="0">
                <a:solidFill>
                  <a:srgbClr val="000099"/>
                </a:solidFill>
              </a:rPr>
              <a:t>Класс </a:t>
            </a:r>
            <a:r>
              <a:rPr lang="ru-RU" dirty="0">
                <a:solidFill>
                  <a:srgbClr val="000099"/>
                </a:solidFill>
              </a:rPr>
              <a:t>делится на </a:t>
            </a:r>
            <a:r>
              <a:rPr lang="ru-RU" b="1" u="sng" dirty="0">
                <a:solidFill>
                  <a:srgbClr val="000099"/>
                </a:solidFill>
              </a:rPr>
              <a:t>про</a:t>
            </a:r>
            <a:r>
              <a:rPr lang="ru-RU" dirty="0">
                <a:solidFill>
                  <a:srgbClr val="000099"/>
                </a:solidFill>
              </a:rPr>
              <a:t> и </a:t>
            </a:r>
            <a:r>
              <a:rPr lang="ru-RU" b="1" u="sng" dirty="0">
                <a:solidFill>
                  <a:srgbClr val="000099"/>
                </a:solidFill>
              </a:rPr>
              <a:t>контра</a:t>
            </a:r>
            <a:r>
              <a:rPr lang="ru-RU" dirty="0">
                <a:solidFill>
                  <a:srgbClr val="000099"/>
                </a:solidFill>
              </a:rPr>
              <a:t> группы.</a:t>
            </a:r>
          </a:p>
          <a:p>
            <a:r>
              <a:rPr lang="ru-RU" dirty="0" smtClean="0">
                <a:solidFill>
                  <a:srgbClr val="000099"/>
                </a:solidFill>
              </a:rPr>
              <a:t>Группы садятся вместе и ищут аргументы.</a:t>
            </a:r>
            <a:endParaRPr lang="ru-RU" dirty="0">
              <a:solidFill>
                <a:srgbClr val="000099"/>
              </a:solidFill>
            </a:endParaRPr>
          </a:p>
          <a:p>
            <a:r>
              <a:rPr lang="ru-RU" dirty="0" smtClean="0">
                <a:solidFill>
                  <a:srgbClr val="000099"/>
                </a:solidFill>
              </a:rPr>
              <a:t>Выбирается один/несколько </a:t>
            </a:r>
            <a:r>
              <a:rPr lang="ru-RU" dirty="0">
                <a:solidFill>
                  <a:srgbClr val="000099"/>
                </a:solidFill>
              </a:rPr>
              <a:t>спикеров группы. </a:t>
            </a:r>
            <a:endParaRPr lang="ru-RU" dirty="0" smtClean="0">
              <a:solidFill>
                <a:srgbClr val="000099"/>
              </a:solidFill>
            </a:endParaRPr>
          </a:p>
          <a:p>
            <a:r>
              <a:rPr lang="ru-RU" dirty="0" smtClean="0">
                <a:solidFill>
                  <a:srgbClr val="000099"/>
                </a:solidFill>
              </a:rPr>
              <a:t>Модератора должен быть беспристрастен.</a:t>
            </a:r>
            <a:endParaRPr lang="ru-RU" dirty="0">
              <a:solidFill>
                <a:srgbClr val="000099"/>
              </a:solidFill>
            </a:endParaRPr>
          </a:p>
          <a:p>
            <a:r>
              <a:rPr lang="ru-RU" dirty="0">
                <a:solidFill>
                  <a:srgbClr val="000099"/>
                </a:solidFill>
              </a:rPr>
              <a:t>Спикер группы, модератор и остальные </a:t>
            </a:r>
            <a:endParaRPr lang="ru-RU" dirty="0" smtClean="0">
              <a:solidFill>
                <a:srgbClr val="000099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0099"/>
                </a:solidFill>
              </a:rPr>
              <a:t>члены группы </a:t>
            </a:r>
            <a:r>
              <a:rPr lang="ru-RU" dirty="0">
                <a:solidFill>
                  <a:srgbClr val="000099"/>
                </a:solidFill>
              </a:rPr>
              <a:t>занимают свои </a:t>
            </a:r>
            <a:r>
              <a:rPr lang="ru-RU" dirty="0" smtClean="0">
                <a:solidFill>
                  <a:srgbClr val="000099"/>
                </a:solidFill>
              </a:rPr>
              <a:t>места. </a:t>
            </a:r>
            <a:endParaRPr lang="ru-RU" dirty="0">
              <a:solidFill>
                <a:srgbClr val="000099"/>
              </a:solidFill>
            </a:endParaRPr>
          </a:p>
          <a:p>
            <a:r>
              <a:rPr lang="ru-RU" dirty="0" smtClean="0">
                <a:solidFill>
                  <a:srgbClr val="000099"/>
                </a:solidFill>
              </a:rPr>
              <a:t>Представители </a:t>
            </a:r>
            <a:r>
              <a:rPr lang="ru-RU" dirty="0">
                <a:solidFill>
                  <a:srgbClr val="000099"/>
                </a:solidFill>
              </a:rPr>
              <a:t>групп </a:t>
            </a:r>
            <a:r>
              <a:rPr lang="ru-RU" dirty="0" smtClean="0">
                <a:solidFill>
                  <a:srgbClr val="000099"/>
                </a:solidFill>
              </a:rPr>
              <a:t>представляют и отстаивают </a:t>
            </a:r>
            <a:r>
              <a:rPr lang="ru-RU" dirty="0" smtClean="0">
                <a:solidFill>
                  <a:srgbClr val="000099"/>
                </a:solidFill>
              </a:rPr>
              <a:t>свои аргументы. </a:t>
            </a:r>
            <a:endParaRPr lang="ru-RU" dirty="0" smtClean="0">
              <a:solidFill>
                <a:srgbClr val="000099"/>
              </a:solidFill>
            </a:endParaRPr>
          </a:p>
          <a:p>
            <a:r>
              <a:rPr lang="ru-RU" dirty="0" smtClean="0">
                <a:solidFill>
                  <a:srgbClr val="000099"/>
                </a:solidFill>
              </a:rPr>
              <a:t>Остальные молча слушают. </a:t>
            </a:r>
            <a:r>
              <a:rPr lang="ru-RU" dirty="0">
                <a:solidFill>
                  <a:srgbClr val="000099"/>
                </a:solidFill>
              </a:rPr>
              <a:t>Если </a:t>
            </a:r>
            <a:r>
              <a:rPr lang="ru-RU" dirty="0" smtClean="0">
                <a:solidFill>
                  <a:srgbClr val="000099"/>
                </a:solidFill>
              </a:rPr>
              <a:t>кто-то хочет </a:t>
            </a:r>
            <a:r>
              <a:rPr lang="ru-RU" dirty="0">
                <a:solidFill>
                  <a:srgbClr val="000099"/>
                </a:solidFill>
              </a:rPr>
              <a:t>принять участие в дискуссии </a:t>
            </a:r>
            <a:r>
              <a:rPr lang="ru-RU" dirty="0" smtClean="0">
                <a:solidFill>
                  <a:srgbClr val="000099"/>
                </a:solidFill>
              </a:rPr>
              <a:t>из внешнего круга, садитесь </a:t>
            </a:r>
            <a:r>
              <a:rPr lang="ru-RU" dirty="0">
                <a:solidFill>
                  <a:srgbClr val="000099"/>
                </a:solidFill>
              </a:rPr>
              <a:t>на один из свободных стульев в </a:t>
            </a:r>
            <a:r>
              <a:rPr lang="ru-RU" dirty="0" smtClean="0">
                <a:solidFill>
                  <a:srgbClr val="000099"/>
                </a:solidFill>
              </a:rPr>
              <a:t>«аквариуме </a:t>
            </a:r>
            <a:r>
              <a:rPr lang="ru-RU" dirty="0">
                <a:solidFill>
                  <a:srgbClr val="000099"/>
                </a:solidFill>
              </a:rPr>
              <a:t>с золотой рыбкой» и </a:t>
            </a:r>
            <a:r>
              <a:rPr lang="ru-RU" dirty="0" smtClean="0">
                <a:solidFill>
                  <a:srgbClr val="000099"/>
                </a:solidFill>
              </a:rPr>
              <a:t>представляет </a:t>
            </a:r>
            <a:r>
              <a:rPr lang="ru-RU" dirty="0">
                <a:solidFill>
                  <a:srgbClr val="000099"/>
                </a:solidFill>
              </a:rPr>
              <a:t>свой аргумент.</a:t>
            </a:r>
          </a:p>
          <a:p>
            <a:r>
              <a:rPr lang="ru-RU" dirty="0">
                <a:solidFill>
                  <a:srgbClr val="000099"/>
                </a:solidFill>
              </a:rPr>
              <a:t>Модератор завершает обсуждение. </a:t>
            </a:r>
            <a:endParaRPr lang="ru-RU" dirty="0" smtClean="0">
              <a:solidFill>
                <a:srgbClr val="000099"/>
              </a:solidFill>
            </a:endParaRPr>
          </a:p>
          <a:p>
            <a:r>
              <a:rPr lang="ru-RU" dirty="0" smtClean="0">
                <a:solidFill>
                  <a:srgbClr val="000099"/>
                </a:solidFill>
              </a:rPr>
              <a:t>Затем </a:t>
            </a:r>
            <a:r>
              <a:rPr lang="ru-RU" dirty="0">
                <a:solidFill>
                  <a:srgbClr val="000099"/>
                </a:solidFill>
              </a:rPr>
              <a:t>учитель задает конкретные вопросы </a:t>
            </a:r>
            <a:r>
              <a:rPr lang="ru-RU" dirty="0" smtClean="0">
                <a:solidFill>
                  <a:srgbClr val="000099"/>
                </a:solidFill>
              </a:rPr>
              <a:t>по результатам </a:t>
            </a:r>
            <a:r>
              <a:rPr lang="ru-RU" dirty="0">
                <a:solidFill>
                  <a:srgbClr val="000099"/>
                </a:solidFill>
              </a:rPr>
              <a:t>раунда.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8011" y="947057"/>
            <a:ext cx="3640183" cy="2730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16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4. </a:t>
            </a:r>
            <a:r>
              <a:rPr lang="de-DE" sz="3600" b="1" dirty="0" smtClean="0">
                <a:solidFill>
                  <a:srgbClr val="C00000"/>
                </a:solidFill>
              </a:rPr>
              <a:t>Gruppen-Puzzle (</a:t>
            </a:r>
            <a:r>
              <a:rPr lang="ru-RU" sz="3600" b="1" dirty="0" smtClean="0">
                <a:solidFill>
                  <a:srgbClr val="C00000"/>
                </a:solidFill>
              </a:rPr>
              <a:t>6</a:t>
            </a:r>
            <a:r>
              <a:rPr lang="de-DE" sz="3600" b="1" dirty="0" smtClean="0">
                <a:solidFill>
                  <a:srgbClr val="C00000"/>
                </a:solidFill>
              </a:rPr>
              <a:t> </a:t>
            </a:r>
            <a:r>
              <a:rPr lang="de-DE" sz="3600" b="1" dirty="0">
                <a:solidFill>
                  <a:srgbClr val="C00000"/>
                </a:solidFill>
              </a:rPr>
              <a:t>– </a:t>
            </a:r>
            <a:r>
              <a:rPr lang="ru-RU" sz="3600" b="1" dirty="0" smtClean="0">
                <a:solidFill>
                  <a:srgbClr val="C00000"/>
                </a:solidFill>
              </a:rPr>
              <a:t>7</a:t>
            </a:r>
            <a:r>
              <a:rPr lang="de-DE" sz="3600" b="1" dirty="0" smtClean="0">
                <a:solidFill>
                  <a:srgbClr val="C00000"/>
                </a:solidFill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</a:rPr>
              <a:t>классы</a:t>
            </a:r>
            <a:r>
              <a:rPr lang="de-DE" sz="3600" b="1" dirty="0" smtClean="0">
                <a:solidFill>
                  <a:srgbClr val="C00000"/>
                </a:solidFill>
              </a:rPr>
              <a:t>)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1256" y="1084218"/>
            <a:ext cx="11808823" cy="577378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0099"/>
                </a:solidFill>
              </a:rPr>
              <a:t>Общая </a:t>
            </a:r>
            <a:r>
              <a:rPr lang="ru-RU" dirty="0">
                <a:solidFill>
                  <a:srgbClr val="000099"/>
                </a:solidFill>
              </a:rPr>
              <a:t>тема </a:t>
            </a:r>
            <a:r>
              <a:rPr lang="ru-RU" dirty="0" smtClean="0">
                <a:solidFill>
                  <a:srgbClr val="000099"/>
                </a:solidFill>
              </a:rPr>
              <a:t>разбивается на </a:t>
            </a:r>
            <a:r>
              <a:rPr lang="ru-RU" dirty="0" err="1" smtClean="0">
                <a:solidFill>
                  <a:srgbClr val="000099"/>
                </a:solidFill>
              </a:rPr>
              <a:t>подтемы</a:t>
            </a:r>
            <a:r>
              <a:rPr lang="ru-RU" dirty="0" smtClean="0">
                <a:solidFill>
                  <a:srgbClr val="000099"/>
                </a:solidFill>
              </a:rPr>
              <a:t>. </a:t>
            </a:r>
          </a:p>
          <a:p>
            <a:r>
              <a:rPr lang="ru-RU" dirty="0">
                <a:solidFill>
                  <a:srgbClr val="000099"/>
                </a:solidFill>
              </a:rPr>
              <a:t>Класс делится на группы </a:t>
            </a:r>
            <a:r>
              <a:rPr lang="ru-RU" dirty="0" smtClean="0">
                <a:solidFill>
                  <a:srgbClr val="000099"/>
                </a:solidFill>
              </a:rPr>
              <a:t>в </a:t>
            </a:r>
            <a:r>
              <a:rPr lang="ru-RU" dirty="0">
                <a:solidFill>
                  <a:srgbClr val="000099"/>
                </a:solidFill>
              </a:rPr>
              <a:t>зависимости от </a:t>
            </a:r>
            <a:endParaRPr lang="ru-RU" dirty="0" smtClean="0">
              <a:solidFill>
                <a:srgbClr val="000099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0099"/>
                </a:solidFill>
              </a:rPr>
              <a:t>количества </a:t>
            </a:r>
            <a:r>
              <a:rPr lang="ru-RU" dirty="0" err="1">
                <a:solidFill>
                  <a:srgbClr val="000099"/>
                </a:solidFill>
              </a:rPr>
              <a:t>подтем</a:t>
            </a:r>
            <a:r>
              <a:rPr lang="ru-RU" dirty="0">
                <a:solidFill>
                  <a:srgbClr val="000099"/>
                </a:solidFill>
              </a:rPr>
              <a:t>.</a:t>
            </a:r>
          </a:p>
          <a:p>
            <a:r>
              <a:rPr lang="ru-RU" dirty="0">
                <a:solidFill>
                  <a:srgbClr val="000099"/>
                </a:solidFill>
              </a:rPr>
              <a:t>Группы получают </a:t>
            </a:r>
            <a:r>
              <a:rPr lang="ru-RU" dirty="0" smtClean="0">
                <a:solidFill>
                  <a:srgbClr val="000099"/>
                </a:solidFill>
              </a:rPr>
              <a:t>материалы </a:t>
            </a:r>
            <a:r>
              <a:rPr lang="ru-RU" dirty="0" err="1" smtClean="0">
                <a:solidFill>
                  <a:srgbClr val="000099"/>
                </a:solidFill>
              </a:rPr>
              <a:t>подтемы</a:t>
            </a:r>
            <a:r>
              <a:rPr lang="ru-RU" dirty="0" smtClean="0">
                <a:solidFill>
                  <a:srgbClr val="000099"/>
                </a:solidFill>
              </a:rPr>
              <a:t>, </a:t>
            </a:r>
            <a:r>
              <a:rPr lang="ru-RU" dirty="0">
                <a:solidFill>
                  <a:srgbClr val="000099"/>
                </a:solidFill>
              </a:rPr>
              <a:t>которые </a:t>
            </a:r>
            <a:endParaRPr lang="ru-RU" dirty="0" smtClean="0">
              <a:solidFill>
                <a:srgbClr val="000099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0099"/>
                </a:solidFill>
              </a:rPr>
              <a:t>тематически </a:t>
            </a:r>
            <a:r>
              <a:rPr lang="ru-RU" dirty="0">
                <a:solidFill>
                  <a:srgbClr val="000099"/>
                </a:solidFill>
              </a:rPr>
              <a:t>дополняют друг друга. </a:t>
            </a:r>
            <a:endParaRPr lang="ru-RU" dirty="0" smtClean="0">
              <a:solidFill>
                <a:srgbClr val="000099"/>
              </a:solidFill>
            </a:endParaRPr>
          </a:p>
          <a:p>
            <a:r>
              <a:rPr lang="ru-RU" dirty="0" smtClean="0">
                <a:solidFill>
                  <a:srgbClr val="000099"/>
                </a:solidFill>
              </a:rPr>
              <a:t>Учащиеся </a:t>
            </a:r>
            <a:r>
              <a:rPr lang="ru-RU" dirty="0">
                <a:solidFill>
                  <a:srgbClr val="000099"/>
                </a:solidFill>
              </a:rPr>
              <a:t>знакомятся с </a:t>
            </a:r>
            <a:r>
              <a:rPr lang="ru-RU" dirty="0" err="1">
                <a:solidFill>
                  <a:srgbClr val="000099"/>
                </a:solidFill>
              </a:rPr>
              <a:t>подтемой</a:t>
            </a:r>
            <a:r>
              <a:rPr lang="ru-RU" dirty="0">
                <a:solidFill>
                  <a:srgbClr val="000099"/>
                </a:solidFill>
              </a:rPr>
              <a:t> как </a:t>
            </a:r>
            <a:r>
              <a:rPr lang="ru-RU" dirty="0" smtClean="0">
                <a:solidFill>
                  <a:srgbClr val="000099"/>
                </a:solidFill>
              </a:rPr>
              <a:t>эксперты.</a:t>
            </a:r>
            <a:endParaRPr lang="ru-RU" dirty="0">
              <a:solidFill>
                <a:srgbClr val="000099"/>
              </a:solidFill>
            </a:endParaRPr>
          </a:p>
          <a:p>
            <a:r>
              <a:rPr lang="ru-RU" dirty="0" smtClean="0">
                <a:solidFill>
                  <a:srgbClr val="000099"/>
                </a:solidFill>
              </a:rPr>
              <a:t>Затем </a:t>
            </a:r>
            <a:r>
              <a:rPr lang="ru-RU" dirty="0" err="1" smtClean="0">
                <a:solidFill>
                  <a:srgbClr val="000099"/>
                </a:solidFill>
              </a:rPr>
              <a:t>моногруппы</a:t>
            </a:r>
            <a:r>
              <a:rPr lang="ru-RU" dirty="0" smtClean="0">
                <a:solidFill>
                  <a:srgbClr val="000099"/>
                </a:solidFill>
              </a:rPr>
              <a:t> распадаются и образуют новую группу, в которой они должны собрать </a:t>
            </a:r>
            <a:r>
              <a:rPr lang="ru-RU" dirty="0" err="1" smtClean="0">
                <a:solidFill>
                  <a:srgbClr val="000099"/>
                </a:solidFill>
              </a:rPr>
              <a:t>пазл</a:t>
            </a:r>
            <a:r>
              <a:rPr lang="ru-RU" dirty="0" smtClean="0">
                <a:solidFill>
                  <a:srgbClr val="000099"/>
                </a:solidFill>
              </a:rPr>
              <a:t> темы.</a:t>
            </a:r>
            <a:endParaRPr lang="ru-RU" dirty="0">
              <a:solidFill>
                <a:srgbClr val="000099"/>
              </a:solidFill>
            </a:endParaRPr>
          </a:p>
          <a:p>
            <a:r>
              <a:rPr lang="ru-RU" dirty="0" smtClean="0">
                <a:solidFill>
                  <a:srgbClr val="000099"/>
                </a:solidFill>
              </a:rPr>
              <a:t>Каждый </a:t>
            </a:r>
            <a:r>
              <a:rPr lang="ru-RU" dirty="0">
                <a:solidFill>
                  <a:srgbClr val="000099"/>
                </a:solidFill>
              </a:rPr>
              <a:t>эксперт объясняет свою тему другим членам группы</a:t>
            </a:r>
            <a:r>
              <a:rPr lang="ru-RU" dirty="0" smtClean="0">
                <a:solidFill>
                  <a:srgbClr val="000099"/>
                </a:solidFill>
              </a:rPr>
              <a:t>.</a:t>
            </a:r>
          </a:p>
          <a:p>
            <a:endParaRPr lang="ru-RU" dirty="0">
              <a:solidFill>
                <a:srgbClr val="000099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2757" y="966653"/>
            <a:ext cx="4006674" cy="171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31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6841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5</a:t>
            </a:r>
            <a:r>
              <a:rPr lang="de-DE" sz="3600" b="1" dirty="0" smtClean="0">
                <a:solidFill>
                  <a:srgbClr val="C00000"/>
                </a:solidFill>
              </a:rPr>
              <a:t>. </a:t>
            </a:r>
            <a:r>
              <a:rPr lang="de-DE" sz="3600" b="1" dirty="0" err="1">
                <a:solidFill>
                  <a:srgbClr val="C00000"/>
                </a:solidFill>
              </a:rPr>
              <a:t>Karika</a:t>
            </a:r>
            <a:r>
              <a:rPr lang="de-DE" sz="3600" b="1" dirty="0">
                <a:solidFill>
                  <a:srgbClr val="C00000"/>
                </a:solidFill>
              </a:rPr>
              <a:t>-Tour </a:t>
            </a:r>
            <a:r>
              <a:rPr lang="de-DE" sz="3600" b="1" dirty="0" smtClean="0">
                <a:solidFill>
                  <a:srgbClr val="C00000"/>
                </a:solidFill>
              </a:rPr>
              <a:t>(</a:t>
            </a:r>
            <a:r>
              <a:rPr lang="ru-RU" sz="3600" b="1" dirty="0" smtClean="0">
                <a:solidFill>
                  <a:srgbClr val="C00000"/>
                </a:solidFill>
              </a:rPr>
              <a:t>8</a:t>
            </a:r>
            <a:r>
              <a:rPr lang="de-DE" sz="3600" b="1" dirty="0" smtClean="0">
                <a:solidFill>
                  <a:srgbClr val="C00000"/>
                </a:solidFill>
              </a:rPr>
              <a:t> </a:t>
            </a:r>
            <a:r>
              <a:rPr lang="de-DE" sz="3600" b="1" dirty="0">
                <a:solidFill>
                  <a:srgbClr val="C00000"/>
                </a:solidFill>
              </a:rPr>
              <a:t>– </a:t>
            </a:r>
            <a:r>
              <a:rPr lang="de-DE" sz="3600" b="1" dirty="0" smtClean="0">
                <a:solidFill>
                  <a:srgbClr val="C00000"/>
                </a:solidFill>
              </a:rPr>
              <a:t>10 </a:t>
            </a:r>
            <a:r>
              <a:rPr lang="ru-RU" sz="3600" b="1" dirty="0" smtClean="0">
                <a:solidFill>
                  <a:srgbClr val="C00000"/>
                </a:solidFill>
              </a:rPr>
              <a:t>классы</a:t>
            </a:r>
            <a:r>
              <a:rPr lang="de-DE" sz="3600" b="1" dirty="0" smtClean="0">
                <a:solidFill>
                  <a:srgbClr val="C00000"/>
                </a:solidFill>
              </a:rPr>
              <a:t>)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75656"/>
            <a:ext cx="11586754" cy="5590903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000099"/>
                </a:solidFill>
              </a:rPr>
              <a:t>С помощью </a:t>
            </a:r>
            <a:r>
              <a:rPr lang="ru-RU" sz="2400" dirty="0" smtClean="0">
                <a:solidFill>
                  <a:srgbClr val="000099"/>
                </a:solidFill>
              </a:rPr>
              <a:t>приёма </a:t>
            </a:r>
            <a:r>
              <a:rPr lang="ru-RU" sz="2400" dirty="0" err="1" smtClean="0">
                <a:solidFill>
                  <a:srgbClr val="000099"/>
                </a:solidFill>
              </a:rPr>
              <a:t>Карика</a:t>
            </a:r>
            <a:r>
              <a:rPr lang="ru-RU" sz="2400" dirty="0" smtClean="0">
                <a:solidFill>
                  <a:srgbClr val="000099"/>
                </a:solidFill>
              </a:rPr>
              <a:t>-Тур </a:t>
            </a:r>
            <a:r>
              <a:rPr lang="ru-RU" sz="2400" dirty="0">
                <a:solidFill>
                  <a:srgbClr val="000099"/>
                </a:solidFill>
              </a:rPr>
              <a:t>учащиеся получают </a:t>
            </a:r>
            <a:r>
              <a:rPr lang="ru-RU" sz="2400" dirty="0" smtClean="0">
                <a:solidFill>
                  <a:srgbClr val="000099"/>
                </a:solidFill>
              </a:rPr>
              <a:t>представление о </a:t>
            </a:r>
            <a:r>
              <a:rPr lang="ru-RU" sz="2400" dirty="0">
                <a:solidFill>
                  <a:srgbClr val="000099"/>
                </a:solidFill>
              </a:rPr>
              <a:t>различных </a:t>
            </a:r>
            <a:r>
              <a:rPr lang="ru-RU" sz="2400" dirty="0" smtClean="0">
                <a:solidFill>
                  <a:srgbClr val="000099"/>
                </a:solidFill>
              </a:rPr>
              <a:t>точках </a:t>
            </a:r>
            <a:r>
              <a:rPr lang="ru-RU" sz="2400" dirty="0">
                <a:solidFill>
                  <a:srgbClr val="000099"/>
                </a:solidFill>
              </a:rPr>
              <a:t>зрения на определенную тему. </a:t>
            </a:r>
            <a:endParaRPr lang="ru-RU" sz="2400" dirty="0" smtClean="0">
              <a:solidFill>
                <a:srgbClr val="000099"/>
              </a:solidFill>
            </a:endParaRPr>
          </a:p>
          <a:p>
            <a:r>
              <a:rPr lang="ru-RU" sz="2400" dirty="0" smtClean="0">
                <a:solidFill>
                  <a:srgbClr val="000099"/>
                </a:solidFill>
              </a:rPr>
              <a:t>В классе </a:t>
            </a:r>
            <a:r>
              <a:rPr lang="ru-RU" sz="2400" dirty="0">
                <a:solidFill>
                  <a:srgbClr val="000099"/>
                </a:solidFill>
              </a:rPr>
              <a:t>вешают 4-6 </a:t>
            </a:r>
            <a:r>
              <a:rPr lang="ru-RU" sz="2400" dirty="0" smtClean="0">
                <a:solidFill>
                  <a:srgbClr val="000099"/>
                </a:solidFill>
              </a:rPr>
              <a:t>карикатур. </a:t>
            </a:r>
          </a:p>
          <a:p>
            <a:r>
              <a:rPr lang="ru-RU" sz="2400" dirty="0" smtClean="0">
                <a:solidFill>
                  <a:srgbClr val="000099"/>
                </a:solidFill>
              </a:rPr>
              <a:t>Учитель делит класс на </a:t>
            </a:r>
            <a:r>
              <a:rPr lang="ru-RU" sz="2400" dirty="0" smtClean="0">
                <a:solidFill>
                  <a:srgbClr val="000099"/>
                </a:solidFill>
              </a:rPr>
              <a:t>группы</a:t>
            </a:r>
            <a:r>
              <a:rPr lang="ru-RU" sz="2400" dirty="0" smtClean="0">
                <a:solidFill>
                  <a:srgbClr val="000099"/>
                </a:solidFill>
              </a:rPr>
              <a:t>.</a:t>
            </a:r>
          </a:p>
          <a:p>
            <a:r>
              <a:rPr lang="ru-RU" sz="2400" dirty="0" smtClean="0">
                <a:solidFill>
                  <a:srgbClr val="000099"/>
                </a:solidFill>
              </a:rPr>
              <a:t>Группы </a:t>
            </a:r>
            <a:r>
              <a:rPr lang="ru-RU" sz="2400" dirty="0">
                <a:solidFill>
                  <a:srgbClr val="000099"/>
                </a:solidFill>
              </a:rPr>
              <a:t>рассматривают каждую карикатуру в </a:t>
            </a:r>
            <a:r>
              <a:rPr lang="ru-RU" sz="2400" dirty="0" smtClean="0">
                <a:solidFill>
                  <a:srgbClr val="000099"/>
                </a:solidFill>
              </a:rPr>
              <a:t>туре, </a:t>
            </a:r>
            <a:endParaRPr lang="ru-RU" sz="2400" dirty="0" smtClean="0">
              <a:solidFill>
                <a:srgbClr val="000099"/>
              </a:solidFill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000099"/>
                </a:solidFill>
              </a:rPr>
              <a:t>обсуждают </a:t>
            </a:r>
            <a:r>
              <a:rPr lang="ru-RU" sz="2400" dirty="0">
                <a:solidFill>
                  <a:srgbClr val="000099"/>
                </a:solidFill>
              </a:rPr>
              <a:t>ее, </a:t>
            </a:r>
            <a:r>
              <a:rPr lang="ru-RU" sz="2400" dirty="0" smtClean="0">
                <a:solidFill>
                  <a:srgbClr val="000099"/>
                </a:solidFill>
              </a:rPr>
              <a:t>задают </a:t>
            </a:r>
            <a:r>
              <a:rPr lang="ru-RU" sz="2400" dirty="0" smtClean="0">
                <a:solidFill>
                  <a:srgbClr val="000099"/>
                </a:solidFill>
              </a:rPr>
              <a:t>вопросы: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rgbClr val="000099"/>
                </a:solidFill>
              </a:rPr>
              <a:t>Как </a:t>
            </a:r>
            <a:r>
              <a:rPr lang="ru-RU" sz="2400" dirty="0">
                <a:solidFill>
                  <a:srgbClr val="000099"/>
                </a:solidFill>
              </a:rPr>
              <a:t>карикатурист видит эту тему</a:t>
            </a:r>
            <a:r>
              <a:rPr lang="ru-RU" sz="2400" dirty="0" smtClean="0">
                <a:solidFill>
                  <a:srgbClr val="000099"/>
                </a:solidFill>
              </a:rPr>
              <a:t>?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rgbClr val="000099"/>
                </a:solidFill>
              </a:rPr>
              <a:t>Какая </a:t>
            </a:r>
            <a:r>
              <a:rPr lang="ru-RU" sz="2400" dirty="0">
                <a:solidFill>
                  <a:srgbClr val="000099"/>
                </a:solidFill>
              </a:rPr>
              <a:t>проблема решается? </a:t>
            </a:r>
            <a:endParaRPr lang="ru-RU" sz="2400" dirty="0" smtClean="0">
              <a:solidFill>
                <a:srgbClr val="000099"/>
              </a:solidFill>
            </a:endParaRPr>
          </a:p>
          <a:p>
            <a:r>
              <a:rPr lang="ru-RU" sz="2400" dirty="0" smtClean="0">
                <a:solidFill>
                  <a:srgbClr val="000099"/>
                </a:solidFill>
              </a:rPr>
              <a:t>Вопросы </a:t>
            </a:r>
            <a:r>
              <a:rPr lang="ru-RU" sz="2400" dirty="0">
                <a:solidFill>
                  <a:srgbClr val="000099"/>
                </a:solidFill>
              </a:rPr>
              <a:t>находятся в маршрутной ведомости, которую заполняет каждый член </a:t>
            </a:r>
            <a:r>
              <a:rPr lang="ru-RU" sz="2400" dirty="0" smtClean="0">
                <a:solidFill>
                  <a:srgbClr val="000099"/>
                </a:solidFill>
              </a:rPr>
              <a:t>группы.</a:t>
            </a:r>
            <a:endParaRPr lang="ru-RU" sz="2400" dirty="0">
              <a:solidFill>
                <a:srgbClr val="000099"/>
              </a:solidFill>
            </a:endParaRPr>
          </a:p>
          <a:p>
            <a:r>
              <a:rPr lang="ru-RU" sz="2400" dirty="0">
                <a:solidFill>
                  <a:srgbClr val="000099"/>
                </a:solidFill>
              </a:rPr>
              <a:t>Каждые 2-3 минуты группы переходят к следующему </a:t>
            </a:r>
            <a:r>
              <a:rPr lang="ru-RU" sz="2400" dirty="0" smtClean="0">
                <a:solidFill>
                  <a:srgbClr val="000099"/>
                </a:solidFill>
              </a:rPr>
              <a:t>изображению.</a:t>
            </a:r>
            <a:endParaRPr lang="ru-RU" sz="2400" dirty="0">
              <a:solidFill>
                <a:srgbClr val="000099"/>
              </a:solidFill>
            </a:endParaRPr>
          </a:p>
          <a:p>
            <a:r>
              <a:rPr lang="ru-RU" sz="2400" dirty="0">
                <a:solidFill>
                  <a:srgbClr val="000099"/>
                </a:solidFill>
              </a:rPr>
              <a:t>Когда каждая группа заканчивает тур, карикатуры снимаются. </a:t>
            </a:r>
            <a:endParaRPr lang="ru-RU" sz="2400" dirty="0" smtClean="0">
              <a:solidFill>
                <a:srgbClr val="000099"/>
              </a:solidFill>
            </a:endParaRPr>
          </a:p>
          <a:p>
            <a:r>
              <a:rPr lang="ru-RU" sz="2400" dirty="0" smtClean="0">
                <a:solidFill>
                  <a:srgbClr val="000099"/>
                </a:solidFill>
              </a:rPr>
              <a:t>Каждая группа обсуждает одну карикатуру.</a:t>
            </a:r>
            <a:endParaRPr lang="ru-RU" sz="2400" dirty="0">
              <a:solidFill>
                <a:srgbClr val="000099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3098" y="1847578"/>
            <a:ext cx="4332516" cy="2437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71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7469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6</a:t>
            </a:r>
            <a:r>
              <a:rPr lang="de-DE" sz="3600" b="1" dirty="0" smtClean="0">
                <a:solidFill>
                  <a:srgbClr val="C00000"/>
                </a:solidFill>
              </a:rPr>
              <a:t>. </a:t>
            </a:r>
            <a:r>
              <a:rPr lang="de-DE" sz="3600" b="1" dirty="0">
                <a:solidFill>
                  <a:srgbClr val="C00000"/>
                </a:solidFill>
              </a:rPr>
              <a:t>Graffiti </a:t>
            </a:r>
            <a:r>
              <a:rPr lang="de-DE" sz="3600" b="1" dirty="0" err="1">
                <a:solidFill>
                  <a:srgbClr val="C00000"/>
                </a:solidFill>
              </a:rPr>
              <a:t>Steps</a:t>
            </a:r>
            <a:r>
              <a:rPr lang="de-DE" sz="3600" b="1" dirty="0">
                <a:solidFill>
                  <a:srgbClr val="C00000"/>
                </a:solidFill>
              </a:rPr>
              <a:t> </a:t>
            </a:r>
            <a:r>
              <a:rPr lang="de-DE" sz="3600" b="1" dirty="0" smtClean="0">
                <a:solidFill>
                  <a:srgbClr val="C00000"/>
                </a:solidFill>
              </a:rPr>
              <a:t>(10 </a:t>
            </a:r>
            <a:r>
              <a:rPr lang="ru-RU" sz="3600" b="1" dirty="0" smtClean="0">
                <a:solidFill>
                  <a:srgbClr val="C00000"/>
                </a:solidFill>
              </a:rPr>
              <a:t>-11 классы</a:t>
            </a:r>
            <a:r>
              <a:rPr lang="de-DE" sz="3600" b="1" dirty="0" smtClean="0">
                <a:solidFill>
                  <a:srgbClr val="C00000"/>
                </a:solidFill>
              </a:rPr>
              <a:t>)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8823" y="1162594"/>
            <a:ext cx="11560628" cy="5525589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rgbClr val="000099"/>
                </a:solidFill>
              </a:rPr>
              <a:t>С </a:t>
            </a:r>
            <a:r>
              <a:rPr lang="ru-RU" dirty="0" smtClean="0">
                <a:solidFill>
                  <a:srgbClr val="000099"/>
                </a:solidFill>
              </a:rPr>
              <a:t>помощью </a:t>
            </a:r>
            <a:r>
              <a:rPr lang="ru-RU" dirty="0" err="1" smtClean="0">
                <a:solidFill>
                  <a:srgbClr val="000099"/>
                </a:solidFill>
              </a:rPr>
              <a:t>Graffiti</a:t>
            </a:r>
            <a:r>
              <a:rPr lang="ru-RU" dirty="0" smtClean="0">
                <a:solidFill>
                  <a:srgbClr val="000099"/>
                </a:solidFill>
              </a:rPr>
              <a:t> </a:t>
            </a:r>
            <a:r>
              <a:rPr lang="ru-RU" dirty="0" err="1">
                <a:solidFill>
                  <a:srgbClr val="000099"/>
                </a:solidFill>
              </a:rPr>
              <a:t>Steps</a:t>
            </a:r>
            <a:r>
              <a:rPr lang="ru-RU" dirty="0">
                <a:solidFill>
                  <a:srgbClr val="000099"/>
                </a:solidFill>
              </a:rPr>
              <a:t> </a:t>
            </a:r>
            <a:r>
              <a:rPr lang="ru-RU" dirty="0" smtClean="0">
                <a:solidFill>
                  <a:srgbClr val="000099"/>
                </a:solidFill>
              </a:rPr>
              <a:t>мозговой </a:t>
            </a:r>
            <a:r>
              <a:rPr lang="ru-RU" dirty="0" smtClean="0">
                <a:solidFill>
                  <a:srgbClr val="000099"/>
                </a:solidFill>
              </a:rPr>
              <a:t>штурм приходит </a:t>
            </a:r>
            <a:endParaRPr lang="ru-RU" dirty="0" smtClean="0">
              <a:solidFill>
                <a:srgbClr val="000099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0099"/>
                </a:solidFill>
              </a:rPr>
              <a:t>в </a:t>
            </a:r>
            <a:r>
              <a:rPr lang="ru-RU" dirty="0">
                <a:solidFill>
                  <a:srgbClr val="000099"/>
                </a:solidFill>
              </a:rPr>
              <a:t>групповую работу. </a:t>
            </a:r>
          </a:p>
          <a:p>
            <a:r>
              <a:rPr lang="ru-RU" dirty="0">
                <a:solidFill>
                  <a:srgbClr val="000099"/>
                </a:solidFill>
              </a:rPr>
              <a:t>Большие листы бумаги размещаются </a:t>
            </a:r>
            <a:r>
              <a:rPr lang="ru-RU" dirty="0" smtClean="0">
                <a:solidFill>
                  <a:srgbClr val="000099"/>
                </a:solidFill>
              </a:rPr>
              <a:t>на 3 </a:t>
            </a:r>
            <a:r>
              <a:rPr lang="ru-RU" dirty="0">
                <a:solidFill>
                  <a:srgbClr val="000099"/>
                </a:solidFill>
              </a:rPr>
              <a:t>партах </a:t>
            </a:r>
            <a:endParaRPr lang="ru-RU" dirty="0" smtClean="0">
              <a:solidFill>
                <a:srgbClr val="000099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0099"/>
                </a:solidFill>
              </a:rPr>
              <a:t>в </a:t>
            </a:r>
            <a:r>
              <a:rPr lang="ru-RU" dirty="0">
                <a:solidFill>
                  <a:srgbClr val="000099"/>
                </a:solidFill>
              </a:rPr>
              <a:t>классе. В середине каждого листа </a:t>
            </a:r>
            <a:r>
              <a:rPr lang="ru-RU" dirty="0" smtClean="0">
                <a:solidFill>
                  <a:srgbClr val="000099"/>
                </a:solidFill>
              </a:rPr>
              <a:t>находится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0099"/>
                </a:solidFill>
              </a:rPr>
              <a:t>вопрос </a:t>
            </a:r>
            <a:r>
              <a:rPr lang="ru-RU" dirty="0">
                <a:solidFill>
                  <a:srgbClr val="000099"/>
                </a:solidFill>
              </a:rPr>
              <a:t>или аспект общей темы.</a:t>
            </a:r>
          </a:p>
          <a:p>
            <a:r>
              <a:rPr lang="ru-RU" dirty="0">
                <a:solidFill>
                  <a:srgbClr val="000099"/>
                </a:solidFill>
              </a:rPr>
              <a:t>За каждым столом собирается одна </a:t>
            </a:r>
            <a:r>
              <a:rPr lang="ru-RU" dirty="0" smtClean="0">
                <a:solidFill>
                  <a:srgbClr val="000099"/>
                </a:solidFill>
              </a:rPr>
              <a:t>группа</a:t>
            </a:r>
            <a:r>
              <a:rPr lang="ru-RU" dirty="0">
                <a:solidFill>
                  <a:srgbClr val="000099"/>
                </a:solidFill>
              </a:rPr>
              <a:t>. </a:t>
            </a:r>
            <a:endParaRPr lang="ru-RU" dirty="0" smtClean="0">
              <a:solidFill>
                <a:srgbClr val="000099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0099"/>
                </a:solidFill>
              </a:rPr>
              <a:t>Как </a:t>
            </a:r>
            <a:r>
              <a:rPr lang="ru-RU" dirty="0">
                <a:solidFill>
                  <a:srgbClr val="000099"/>
                </a:solidFill>
              </a:rPr>
              <a:t>и в ходе мозгового штурма, каждый член </a:t>
            </a:r>
            <a:r>
              <a:rPr lang="ru-RU" dirty="0" smtClean="0">
                <a:solidFill>
                  <a:srgbClr val="000099"/>
                </a:solidFill>
              </a:rPr>
              <a:t>группы записывает </a:t>
            </a:r>
            <a:r>
              <a:rPr lang="ru-RU" dirty="0">
                <a:solidFill>
                  <a:srgbClr val="000099"/>
                </a:solidFill>
              </a:rPr>
              <a:t>на большом листе свои идеи и мысли по определенной теме. </a:t>
            </a:r>
          </a:p>
          <a:p>
            <a:r>
              <a:rPr lang="ru-RU" dirty="0">
                <a:solidFill>
                  <a:srgbClr val="000099"/>
                </a:solidFill>
              </a:rPr>
              <a:t>Через </a:t>
            </a:r>
            <a:r>
              <a:rPr lang="ru-RU" dirty="0" smtClean="0">
                <a:solidFill>
                  <a:srgbClr val="000099"/>
                </a:solidFill>
              </a:rPr>
              <a:t>3 минуты </a:t>
            </a:r>
            <a:r>
              <a:rPr lang="ru-RU" dirty="0">
                <a:solidFill>
                  <a:srgbClr val="000099"/>
                </a:solidFill>
              </a:rPr>
              <a:t>группа переходит к следующему столу, чтобы провести мозговой штурм по следующей теме.</a:t>
            </a:r>
          </a:p>
          <a:p>
            <a:r>
              <a:rPr lang="ru-RU" dirty="0">
                <a:solidFill>
                  <a:srgbClr val="000099"/>
                </a:solidFill>
              </a:rPr>
              <a:t>Процесс продолжается до тех пор, пока каждая группа не вернется за свой первоначальный стол.</a:t>
            </a:r>
          </a:p>
          <a:p>
            <a:r>
              <a:rPr lang="ru-RU" dirty="0">
                <a:solidFill>
                  <a:srgbClr val="000099"/>
                </a:solidFill>
              </a:rPr>
              <a:t>Оказавшись там, члены группы вместе просматривают комментарии на </a:t>
            </a:r>
            <a:r>
              <a:rPr lang="ru-RU" dirty="0" smtClean="0">
                <a:solidFill>
                  <a:srgbClr val="000099"/>
                </a:solidFill>
              </a:rPr>
              <a:t>листе, суммируют, представляют классу</a:t>
            </a:r>
            <a:r>
              <a:rPr lang="ru-RU" dirty="0">
                <a:solidFill>
                  <a:srgbClr val="000099"/>
                </a:solidFill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3050" y="971207"/>
            <a:ext cx="3726401" cy="255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30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9005" y="326570"/>
            <a:ext cx="11756571" cy="653142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u="sng" dirty="0" smtClean="0">
                <a:solidFill>
                  <a:srgbClr val="C00000"/>
                </a:solidFill>
              </a:rPr>
              <a:t>7.  Интервью</a:t>
            </a:r>
          </a:p>
          <a:p>
            <a:pPr marL="0" indent="0">
              <a:buNone/>
            </a:pPr>
            <a:r>
              <a:rPr lang="ru-RU" sz="3200" b="1" dirty="0" smtClean="0">
                <a:solidFill>
                  <a:srgbClr val="000099"/>
                </a:solidFill>
              </a:rPr>
              <a:t>Цель</a:t>
            </a:r>
            <a:r>
              <a:rPr lang="ru-RU" sz="3200" dirty="0" smtClean="0">
                <a:solidFill>
                  <a:srgbClr val="000099"/>
                </a:solidFill>
              </a:rPr>
              <a:t>: опросить как можно больше 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rgbClr val="000099"/>
                </a:solidFill>
              </a:rPr>
              <a:t>членов группы с тем, чтобы выяснить 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rgbClr val="000099"/>
                </a:solidFill>
              </a:rPr>
              <a:t>их мнение, ответы на поставленные вопросы. 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rgbClr val="000099"/>
                </a:solidFill>
              </a:rPr>
              <a:t>Общие итоги опроса обсуждаются </a:t>
            </a:r>
            <a:r>
              <a:rPr lang="ru-RU" sz="3200" dirty="0" smtClean="0">
                <a:solidFill>
                  <a:srgbClr val="000099"/>
                </a:solidFill>
              </a:rPr>
              <a:t>всеми 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rgbClr val="000099"/>
                </a:solidFill>
              </a:rPr>
              <a:t>участниками группы. Вопросы готовятся заранее.</a:t>
            </a:r>
          </a:p>
          <a:p>
            <a:pPr marL="0" indent="0">
              <a:buNone/>
            </a:pPr>
            <a:endParaRPr lang="ru-RU" sz="3200" dirty="0" smtClean="0">
              <a:solidFill>
                <a:srgbClr val="000099"/>
              </a:solidFill>
            </a:endParaRPr>
          </a:p>
          <a:p>
            <a:pPr marL="0" indent="0">
              <a:buNone/>
            </a:pPr>
            <a:r>
              <a:rPr lang="ru-RU" sz="3200" dirty="0" smtClean="0">
                <a:solidFill>
                  <a:srgbClr val="000099"/>
                </a:solidFill>
              </a:rPr>
              <a:t>Этот </a:t>
            </a:r>
            <a:r>
              <a:rPr lang="ru-RU" sz="3200" dirty="0" smtClean="0">
                <a:solidFill>
                  <a:srgbClr val="000099"/>
                </a:solidFill>
              </a:rPr>
              <a:t>прием является средством интенсивной речевой тренировки, так как, каждый ученик сможет сформулировать свой вопрос и дает несколько ответов на обращенные к нему вопросы.</a:t>
            </a:r>
            <a:endParaRPr lang="ru-RU" sz="3200" dirty="0">
              <a:solidFill>
                <a:srgbClr val="000099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3771" y="544420"/>
            <a:ext cx="3405051" cy="262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13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2697" y="222068"/>
            <a:ext cx="11665132" cy="66359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u="sng" dirty="0" smtClean="0">
                <a:solidFill>
                  <a:srgbClr val="C00000"/>
                </a:solidFill>
              </a:rPr>
              <a:t>8. Банк информации</a:t>
            </a:r>
          </a:p>
          <a:p>
            <a:pPr marL="0" indent="0">
              <a:buNone/>
            </a:pPr>
            <a:r>
              <a:rPr lang="ru-RU" sz="3200" b="1" dirty="0" smtClean="0">
                <a:solidFill>
                  <a:srgbClr val="000099"/>
                </a:solidFill>
              </a:rPr>
              <a:t>Цель</a:t>
            </a:r>
            <a:r>
              <a:rPr lang="ru-RU" sz="3200" dirty="0" smtClean="0">
                <a:solidFill>
                  <a:srgbClr val="000099"/>
                </a:solidFill>
              </a:rPr>
              <a:t>: обменяться информацией об актуальных событиях. </a:t>
            </a:r>
            <a:endParaRPr lang="ru-RU" sz="3200" dirty="0" smtClean="0">
              <a:solidFill>
                <a:srgbClr val="000099"/>
              </a:solidFill>
            </a:endParaRPr>
          </a:p>
          <a:p>
            <a:pPr marL="0" indent="0">
              <a:buNone/>
            </a:pPr>
            <a:r>
              <a:rPr lang="ru-RU" sz="3200" dirty="0" smtClean="0">
                <a:solidFill>
                  <a:srgbClr val="000099"/>
                </a:solidFill>
              </a:rPr>
              <a:t>Каждый </a:t>
            </a:r>
            <a:r>
              <a:rPr lang="ru-RU" sz="3200" dirty="0" smtClean="0">
                <a:solidFill>
                  <a:srgbClr val="000099"/>
                </a:solidFill>
              </a:rPr>
              <a:t>ученик получает на карточке краткую информацию о событии в стране или за рубежом. </a:t>
            </a:r>
          </a:p>
          <a:p>
            <a:pPr marL="0" indent="0">
              <a:buNone/>
            </a:pPr>
            <a:endParaRPr lang="ru-RU" sz="3200" b="1" dirty="0" smtClean="0">
              <a:solidFill>
                <a:srgbClr val="000099"/>
              </a:solidFill>
            </a:endParaRPr>
          </a:p>
          <a:p>
            <a:pPr marL="0" indent="0">
              <a:buNone/>
            </a:pPr>
            <a:r>
              <a:rPr lang="ru-RU" sz="3200" b="1" dirty="0" smtClean="0">
                <a:solidFill>
                  <a:srgbClr val="000099"/>
                </a:solidFill>
              </a:rPr>
              <a:t>Задача</a:t>
            </a:r>
            <a:r>
              <a:rPr lang="ru-RU" sz="3200" dirty="0" smtClean="0">
                <a:solidFill>
                  <a:srgbClr val="000099"/>
                </a:solidFill>
              </a:rPr>
              <a:t>: за ограниченное количество времени </a:t>
            </a:r>
            <a:r>
              <a:rPr lang="ru-RU" sz="3200" dirty="0">
                <a:solidFill>
                  <a:srgbClr val="000099"/>
                </a:solidFill>
              </a:rPr>
              <a:t>сообщить каждому свою </a:t>
            </a:r>
            <a:r>
              <a:rPr lang="ru-RU" sz="3200" dirty="0" smtClean="0">
                <a:solidFill>
                  <a:srgbClr val="000099"/>
                </a:solidFill>
              </a:rPr>
              <a:t>информацию/ расспросить о событии как можно большее число учащихся. </a:t>
            </a:r>
          </a:p>
          <a:p>
            <a:pPr marL="0" indent="0">
              <a:buNone/>
            </a:pPr>
            <a:endParaRPr lang="ru-RU" sz="3200" dirty="0" smtClean="0">
              <a:solidFill>
                <a:srgbClr val="000099"/>
              </a:solidFill>
            </a:endParaRPr>
          </a:p>
          <a:p>
            <a:pPr marL="0" indent="0">
              <a:buNone/>
            </a:pPr>
            <a:r>
              <a:rPr lang="ru-RU" sz="3200" dirty="0" smtClean="0">
                <a:solidFill>
                  <a:srgbClr val="000099"/>
                </a:solidFill>
              </a:rPr>
              <a:t>Слово </a:t>
            </a:r>
            <a:r>
              <a:rPr lang="ru-RU" sz="3200" dirty="0" smtClean="0">
                <a:solidFill>
                  <a:srgbClr val="000099"/>
                </a:solidFill>
              </a:rPr>
              <a:t>предоставляется ученику, который сумел собрать наибольшее количество сообщений. </a:t>
            </a:r>
          </a:p>
        </p:txBody>
      </p:sp>
    </p:spTree>
    <p:extLst>
      <p:ext uri="{BB962C8B-B14F-4D97-AF65-F5344CB8AC3E}">
        <p14:creationId xmlns:p14="http://schemas.microsoft.com/office/powerpoint/2010/main" val="53581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6063" y="103031"/>
            <a:ext cx="11770736" cy="65890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u="sng" dirty="0" smtClean="0">
                <a:solidFill>
                  <a:srgbClr val="C00000"/>
                </a:solidFill>
              </a:rPr>
              <a:t>9. Поиск пары</a:t>
            </a:r>
          </a:p>
          <a:p>
            <a:pPr marL="0" indent="0">
              <a:buNone/>
            </a:pPr>
            <a:r>
              <a:rPr lang="ru-RU" sz="3200" b="1" dirty="0" smtClean="0">
                <a:solidFill>
                  <a:srgbClr val="000099"/>
                </a:solidFill>
              </a:rPr>
              <a:t>Условие:</a:t>
            </a:r>
            <a:r>
              <a:rPr lang="ru-RU" sz="3200" dirty="0" smtClean="0">
                <a:solidFill>
                  <a:srgbClr val="000099"/>
                </a:solidFill>
              </a:rPr>
              <a:t> </a:t>
            </a:r>
            <a:r>
              <a:rPr lang="ru-RU" sz="3200" dirty="0" smtClean="0">
                <a:solidFill>
                  <a:srgbClr val="000099"/>
                </a:solidFill>
              </a:rPr>
              <a:t>в группе каждый ученик имеет </a:t>
            </a:r>
            <a:endParaRPr lang="ru-RU" sz="3200" dirty="0" smtClean="0">
              <a:solidFill>
                <a:srgbClr val="000099"/>
              </a:solidFill>
            </a:endParaRPr>
          </a:p>
          <a:p>
            <a:pPr marL="0" indent="0">
              <a:buNone/>
            </a:pPr>
            <a:r>
              <a:rPr lang="ru-RU" sz="3200" dirty="0" smtClean="0">
                <a:solidFill>
                  <a:srgbClr val="000099"/>
                </a:solidFill>
              </a:rPr>
              <a:t>свою </a:t>
            </a:r>
            <a:r>
              <a:rPr lang="ru-RU" sz="3200" dirty="0" smtClean="0">
                <a:solidFill>
                  <a:srgbClr val="000099"/>
                </a:solidFill>
              </a:rPr>
              <a:t>пару, о которой не догадывается </a:t>
            </a:r>
            <a:r>
              <a:rPr lang="ru-RU" sz="3200" dirty="0" smtClean="0">
                <a:solidFill>
                  <a:srgbClr val="000099"/>
                </a:solidFill>
              </a:rPr>
              <a:t>и 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rgbClr val="000099"/>
                </a:solidFill>
              </a:rPr>
              <a:t>которую </a:t>
            </a:r>
            <a:r>
              <a:rPr lang="ru-RU" sz="3200" dirty="0" smtClean="0">
                <a:solidFill>
                  <a:srgbClr val="000099"/>
                </a:solidFill>
              </a:rPr>
              <a:t>должен найти, задавая вопросы. </a:t>
            </a:r>
          </a:p>
          <a:p>
            <a:pPr marL="0" indent="0">
              <a:buNone/>
            </a:pPr>
            <a:endParaRPr lang="ru-RU" sz="3200" dirty="0" smtClean="0">
              <a:solidFill>
                <a:srgbClr val="000099"/>
              </a:solidFill>
            </a:endParaRPr>
          </a:p>
          <a:p>
            <a:pPr marL="0" indent="0">
              <a:buNone/>
            </a:pPr>
            <a:r>
              <a:rPr lang="ru-RU" sz="3200" b="1" dirty="0" smtClean="0">
                <a:solidFill>
                  <a:srgbClr val="000099"/>
                </a:solidFill>
              </a:rPr>
              <a:t>Например</a:t>
            </a:r>
            <a:r>
              <a:rPr lang="ru-RU" sz="3200" dirty="0" smtClean="0">
                <a:solidFill>
                  <a:srgbClr val="000099"/>
                </a:solidFill>
              </a:rPr>
              <a:t>: поиск </a:t>
            </a:r>
            <a:r>
              <a:rPr lang="ru-RU" sz="3200" dirty="0" smtClean="0">
                <a:solidFill>
                  <a:srgbClr val="000099"/>
                </a:solidFill>
              </a:rPr>
              <a:t>«союзника в споре». </a:t>
            </a:r>
            <a:endParaRPr lang="ru-RU" sz="3200" dirty="0" smtClean="0">
              <a:solidFill>
                <a:srgbClr val="000099"/>
              </a:solidFill>
            </a:endParaRPr>
          </a:p>
          <a:p>
            <a:pPr marL="0" indent="0">
              <a:buNone/>
            </a:pPr>
            <a:r>
              <a:rPr lang="ru-RU" sz="3200" dirty="0" smtClean="0">
                <a:solidFill>
                  <a:srgbClr val="000099"/>
                </a:solidFill>
              </a:rPr>
              <a:t>Каждый </a:t>
            </a:r>
            <a:r>
              <a:rPr lang="ru-RU" sz="3200" dirty="0" smtClean="0">
                <a:solidFill>
                  <a:srgbClr val="000099"/>
                </a:solidFill>
              </a:rPr>
              <a:t>ученик получает карточку, на которой изложено мнение по обсуждаемой проблеме. </a:t>
            </a:r>
          </a:p>
          <a:p>
            <a:pPr marL="0" indent="0">
              <a:buNone/>
            </a:pPr>
            <a:r>
              <a:rPr lang="ru-RU" sz="3200" b="1" dirty="0" smtClean="0">
                <a:solidFill>
                  <a:srgbClr val="000099"/>
                </a:solidFill>
              </a:rPr>
              <a:t>Задача</a:t>
            </a:r>
            <a:r>
              <a:rPr lang="ru-RU" sz="3200" dirty="0" smtClean="0">
                <a:solidFill>
                  <a:srgbClr val="000099"/>
                </a:solidFill>
              </a:rPr>
              <a:t>: </a:t>
            </a:r>
            <a:r>
              <a:rPr lang="ru-RU" sz="3200" dirty="0" smtClean="0">
                <a:solidFill>
                  <a:srgbClr val="000099"/>
                </a:solidFill>
              </a:rPr>
              <a:t>с помощью вопросов найти того, кто думает так же, как и он сам.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4562" y="510123"/>
            <a:ext cx="3765821" cy="2400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96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7382" y="195942"/>
            <a:ext cx="11904617" cy="666205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u="sng" dirty="0" smtClean="0">
                <a:solidFill>
                  <a:srgbClr val="C00000"/>
                </a:solidFill>
              </a:rPr>
              <a:t>10. Координация действий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0099"/>
                </a:solidFill>
              </a:rPr>
              <a:t>Цель</a:t>
            </a:r>
            <a:r>
              <a:rPr lang="ru-RU" dirty="0" smtClean="0">
                <a:solidFill>
                  <a:srgbClr val="000099"/>
                </a:solidFill>
              </a:rPr>
              <a:t>: организовать между участниками общения </a:t>
            </a:r>
            <a:endParaRPr lang="en-US" dirty="0" smtClean="0">
              <a:solidFill>
                <a:srgbClr val="000099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0099"/>
                </a:solidFill>
              </a:rPr>
              <a:t>«обмен предметами». Каждый </a:t>
            </a:r>
            <a:r>
              <a:rPr lang="ru-RU" dirty="0" smtClean="0">
                <a:solidFill>
                  <a:srgbClr val="000099"/>
                </a:solidFill>
              </a:rPr>
              <a:t>участник группы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0099"/>
                </a:solidFill>
              </a:rPr>
              <a:t>получает карточку</a:t>
            </a:r>
            <a:r>
              <a:rPr lang="ru-RU" dirty="0" smtClean="0">
                <a:solidFill>
                  <a:srgbClr val="000099"/>
                </a:solidFill>
              </a:rPr>
              <a:t>, на которой обозначен предмет, </a:t>
            </a:r>
            <a:endParaRPr lang="en-US" dirty="0" smtClean="0">
              <a:solidFill>
                <a:srgbClr val="000099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0099"/>
                </a:solidFill>
              </a:rPr>
              <a:t>а также то, что он хочет получить в результате обмена. </a:t>
            </a:r>
          </a:p>
          <a:p>
            <a:pPr marL="0" indent="0">
              <a:buNone/>
            </a:pPr>
            <a:endParaRPr lang="ru-RU" dirty="0" smtClean="0">
              <a:solidFill>
                <a:srgbClr val="000099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0099"/>
                </a:solidFill>
              </a:rPr>
              <a:t>Карточки </a:t>
            </a:r>
            <a:r>
              <a:rPr lang="ru-RU" dirty="0" smtClean="0">
                <a:solidFill>
                  <a:srgbClr val="000099"/>
                </a:solidFill>
              </a:rPr>
              <a:t>составляются таким образом, что прямой обмен осуществить невозможно. Необходимо попробовать несколько вариантов и через серию обменов получить желаемую вещь. </a:t>
            </a:r>
          </a:p>
          <a:p>
            <a:pPr marL="0" indent="0">
              <a:buNone/>
            </a:pPr>
            <a:endParaRPr lang="ru-RU" dirty="0" smtClean="0">
              <a:solidFill>
                <a:srgbClr val="000099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0099"/>
                </a:solidFill>
              </a:rPr>
              <a:t>Например</a:t>
            </a:r>
            <a:r>
              <a:rPr lang="ru-RU" dirty="0" smtClean="0">
                <a:solidFill>
                  <a:srgbClr val="000099"/>
                </a:solidFill>
              </a:rPr>
              <a:t>: 1. У тебя есть книга. Ты хочешь получить </a:t>
            </a:r>
            <a:r>
              <a:rPr lang="ru-RU" dirty="0" smtClean="0">
                <a:solidFill>
                  <a:srgbClr val="000099"/>
                </a:solidFill>
              </a:rPr>
              <a:t>планшет. </a:t>
            </a:r>
            <a:endParaRPr lang="ru-RU" dirty="0" smtClean="0">
              <a:solidFill>
                <a:srgbClr val="000099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0099"/>
                </a:solidFill>
              </a:rPr>
              <a:t>2. У тебя есть </a:t>
            </a:r>
            <a:r>
              <a:rPr lang="ru-RU" dirty="0" smtClean="0">
                <a:solidFill>
                  <a:srgbClr val="000099"/>
                </a:solidFill>
              </a:rPr>
              <a:t>мобильный телефон. </a:t>
            </a:r>
            <a:r>
              <a:rPr lang="ru-RU" dirty="0" smtClean="0">
                <a:solidFill>
                  <a:srgbClr val="000099"/>
                </a:solidFill>
              </a:rPr>
              <a:t>Ты хочешь получить </a:t>
            </a:r>
            <a:r>
              <a:rPr lang="ru-RU" dirty="0" smtClean="0">
                <a:solidFill>
                  <a:srgbClr val="000099"/>
                </a:solidFill>
              </a:rPr>
              <a:t>ноутбук. </a:t>
            </a:r>
            <a:endParaRPr lang="ru-RU" dirty="0" smtClean="0">
              <a:solidFill>
                <a:srgbClr val="000099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000099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0099"/>
                </a:solidFill>
              </a:rPr>
              <a:t>По </a:t>
            </a:r>
            <a:r>
              <a:rPr lang="ru-RU" dirty="0" smtClean="0">
                <a:solidFill>
                  <a:srgbClr val="000099"/>
                </a:solidFill>
              </a:rPr>
              <a:t>окончании </a:t>
            </a:r>
            <a:r>
              <a:rPr lang="ru-RU" dirty="0" smtClean="0">
                <a:solidFill>
                  <a:srgbClr val="000099"/>
                </a:solidFill>
              </a:rPr>
              <a:t>участники рассказывают</a:t>
            </a:r>
            <a:r>
              <a:rPr lang="ru-RU" dirty="0" smtClean="0">
                <a:solidFill>
                  <a:srgbClr val="000099"/>
                </a:solidFill>
              </a:rPr>
              <a:t>, как им удалось получить желаемую вещь.</a:t>
            </a:r>
            <a:endParaRPr lang="ru-RU" dirty="0">
              <a:solidFill>
                <a:srgbClr val="000099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4709" y="700768"/>
            <a:ext cx="3590925" cy="127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20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4138" y="274321"/>
            <a:ext cx="11521440" cy="63746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solidFill>
                  <a:srgbClr val="000099"/>
                </a:solidFill>
              </a:rPr>
              <a:t>Одна из </a:t>
            </a:r>
            <a:r>
              <a:rPr lang="ru-RU" sz="3200" dirty="0" smtClean="0">
                <a:solidFill>
                  <a:srgbClr val="000099"/>
                </a:solidFill>
              </a:rPr>
              <a:t>задач урока иностранного языка </a:t>
            </a:r>
            <a:r>
              <a:rPr lang="ru-RU" sz="3200" dirty="0">
                <a:solidFill>
                  <a:srgbClr val="000099"/>
                </a:solidFill>
              </a:rPr>
              <a:t>- </a:t>
            </a:r>
            <a:r>
              <a:rPr lang="ru-RU" sz="3200" dirty="0" smtClean="0">
                <a:solidFill>
                  <a:srgbClr val="000099"/>
                </a:solidFill>
              </a:rPr>
              <a:t>обеспечение </a:t>
            </a:r>
            <a:r>
              <a:rPr lang="ru-RU" sz="3200" b="1" u="sng" dirty="0" smtClean="0">
                <a:solidFill>
                  <a:srgbClr val="000099"/>
                </a:solidFill>
              </a:rPr>
              <a:t>активизации </a:t>
            </a:r>
            <a:r>
              <a:rPr lang="ru-RU" sz="3200" b="1" u="sng" dirty="0">
                <a:solidFill>
                  <a:srgbClr val="000099"/>
                </a:solidFill>
              </a:rPr>
              <a:t>коммуникативной деятельности </a:t>
            </a:r>
            <a:r>
              <a:rPr lang="ru-RU" sz="3200" dirty="0" smtClean="0">
                <a:solidFill>
                  <a:srgbClr val="000099"/>
                </a:solidFill>
              </a:rPr>
              <a:t>учащихся. Речевая активность достигается благодаря групповым формам </a:t>
            </a:r>
            <a:r>
              <a:rPr lang="ru-RU" sz="3200" dirty="0">
                <a:solidFill>
                  <a:srgbClr val="000099"/>
                </a:solidFill>
              </a:rPr>
              <a:t>работы </a:t>
            </a:r>
            <a:r>
              <a:rPr lang="ru-RU" sz="3200" dirty="0" smtClean="0">
                <a:solidFill>
                  <a:srgbClr val="000099"/>
                </a:solidFill>
              </a:rPr>
              <a:t>(</a:t>
            </a:r>
            <a:r>
              <a:rPr lang="ru-RU" sz="3200" dirty="0">
                <a:solidFill>
                  <a:srgbClr val="000099"/>
                </a:solidFill>
              </a:rPr>
              <a:t>Е.И. Пассов</a:t>
            </a:r>
            <a:r>
              <a:rPr lang="ru-RU" sz="3200" dirty="0" smtClean="0">
                <a:solidFill>
                  <a:srgbClr val="000099"/>
                </a:solidFill>
              </a:rPr>
              <a:t>).</a:t>
            </a:r>
          </a:p>
          <a:p>
            <a:pPr marL="0" indent="0">
              <a:buNone/>
            </a:pPr>
            <a:endParaRPr lang="ru-RU" sz="3200" dirty="0">
              <a:solidFill>
                <a:srgbClr val="000099"/>
              </a:solidFill>
            </a:endParaRPr>
          </a:p>
          <a:p>
            <a:pPr marL="0" indent="0">
              <a:buNone/>
            </a:pPr>
            <a:r>
              <a:rPr lang="ru-RU" sz="3200" b="1" u="sng" dirty="0" smtClean="0">
                <a:solidFill>
                  <a:srgbClr val="000099"/>
                </a:solidFill>
              </a:rPr>
              <a:t>Плюсы работы </a:t>
            </a:r>
            <a:r>
              <a:rPr lang="ru-RU" sz="3200" b="1" u="sng" dirty="0">
                <a:solidFill>
                  <a:srgbClr val="000099"/>
                </a:solidFill>
              </a:rPr>
              <a:t>в </a:t>
            </a:r>
            <a:r>
              <a:rPr lang="ru-RU" sz="3200" b="1" u="sng" dirty="0" smtClean="0">
                <a:solidFill>
                  <a:srgbClr val="000099"/>
                </a:solidFill>
              </a:rPr>
              <a:t>группе: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200" dirty="0" smtClean="0">
                <a:solidFill>
                  <a:srgbClr val="000099"/>
                </a:solidFill>
              </a:rPr>
              <a:t>самостоятельный </a:t>
            </a:r>
            <a:r>
              <a:rPr lang="ru-RU" sz="3200" dirty="0">
                <a:solidFill>
                  <a:srgbClr val="000099"/>
                </a:solidFill>
              </a:rPr>
              <a:t>поиск </a:t>
            </a:r>
            <a:r>
              <a:rPr lang="ru-RU" sz="3200" dirty="0" smtClean="0">
                <a:solidFill>
                  <a:srgbClr val="000099"/>
                </a:solidFill>
              </a:rPr>
              <a:t>знаний;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200" dirty="0" smtClean="0">
                <a:solidFill>
                  <a:srgbClr val="000099"/>
                </a:solidFill>
              </a:rPr>
              <a:t> увеличивается </a:t>
            </a:r>
            <a:r>
              <a:rPr lang="ru-RU" sz="3200" dirty="0">
                <a:solidFill>
                  <a:srgbClr val="000099"/>
                </a:solidFill>
              </a:rPr>
              <a:t>время пребывания каждого ученика в иноязычной </a:t>
            </a:r>
            <a:r>
              <a:rPr lang="ru-RU" sz="3200" dirty="0" smtClean="0">
                <a:solidFill>
                  <a:srgbClr val="000099"/>
                </a:solidFill>
              </a:rPr>
              <a:t>среде;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200" dirty="0" smtClean="0">
                <a:solidFill>
                  <a:srgbClr val="000099"/>
                </a:solidFill>
              </a:rPr>
              <a:t>сокращается </a:t>
            </a:r>
            <a:r>
              <a:rPr lang="ru-RU" sz="3200" dirty="0">
                <a:solidFill>
                  <a:srgbClr val="000099"/>
                </a:solidFill>
              </a:rPr>
              <a:t>время </a:t>
            </a:r>
            <a:r>
              <a:rPr lang="ru-RU" sz="3200" dirty="0" smtClean="0">
                <a:solidFill>
                  <a:srgbClr val="000099"/>
                </a:solidFill>
              </a:rPr>
              <a:t>на формирование </a:t>
            </a:r>
            <a:r>
              <a:rPr lang="ru-RU" sz="3200" dirty="0">
                <a:solidFill>
                  <a:srgbClr val="000099"/>
                </a:solidFill>
              </a:rPr>
              <a:t>навыков и </a:t>
            </a:r>
            <a:r>
              <a:rPr lang="ru-RU" sz="3200" dirty="0" smtClean="0">
                <a:solidFill>
                  <a:srgbClr val="000099"/>
                </a:solidFill>
              </a:rPr>
              <a:t>развитие </a:t>
            </a:r>
            <a:r>
              <a:rPr lang="ru-RU" sz="3200" dirty="0">
                <a:solidFill>
                  <a:srgbClr val="000099"/>
                </a:solidFill>
              </a:rPr>
              <a:t>умений по сравнению с индивидуальным обучением.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200" dirty="0" smtClean="0">
                <a:solidFill>
                  <a:srgbClr val="000099"/>
                </a:solidFill>
              </a:rPr>
              <a:t>обеспечивается </a:t>
            </a:r>
            <a:r>
              <a:rPr lang="ru-RU" sz="3200" dirty="0">
                <a:solidFill>
                  <a:srgbClr val="000099"/>
                </a:solidFill>
              </a:rPr>
              <a:t>непрерывное речевое </a:t>
            </a:r>
            <a:r>
              <a:rPr lang="ru-RU" sz="3200" dirty="0" smtClean="0">
                <a:solidFill>
                  <a:srgbClr val="000099"/>
                </a:solidFill>
              </a:rPr>
              <a:t>взаимодействие.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6027" y="1723345"/>
            <a:ext cx="2857500" cy="21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67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7829" y="300446"/>
            <a:ext cx="10765971" cy="587651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3200" b="1" u="sng" dirty="0" smtClean="0">
              <a:solidFill>
                <a:srgbClr val="000099"/>
              </a:solidFill>
            </a:endParaRPr>
          </a:p>
          <a:p>
            <a:pPr marL="0" indent="0" algn="ctr">
              <a:buNone/>
            </a:pPr>
            <a:r>
              <a:rPr lang="ru-RU" sz="3200" b="1" u="sng" dirty="0" smtClean="0">
                <a:solidFill>
                  <a:srgbClr val="000099"/>
                </a:solidFill>
              </a:rPr>
              <a:t>Литература</a:t>
            </a:r>
          </a:p>
          <a:p>
            <a:pPr marL="0" indent="0" algn="ctr">
              <a:buNone/>
            </a:pPr>
            <a:endParaRPr lang="ru-RU" sz="3200" b="1" u="sng" dirty="0" smtClean="0">
              <a:solidFill>
                <a:srgbClr val="000099"/>
              </a:solidFill>
            </a:endParaRPr>
          </a:p>
          <a:p>
            <a:pPr marL="0" indent="0" algn="just">
              <a:buNone/>
            </a:pPr>
            <a:r>
              <a:rPr lang="ru-RU" sz="3200" smtClean="0">
                <a:solidFill>
                  <a:srgbClr val="000099"/>
                </a:solidFill>
              </a:rPr>
              <a:t>Памятка </a:t>
            </a:r>
            <a:r>
              <a:rPr lang="ru-RU" sz="3200" dirty="0" smtClean="0">
                <a:solidFill>
                  <a:srgbClr val="000099"/>
                </a:solidFill>
              </a:rPr>
              <a:t>для учителя по </a:t>
            </a:r>
            <a:r>
              <a:rPr lang="ru-RU" sz="3200" dirty="0">
                <a:solidFill>
                  <a:srgbClr val="000099"/>
                </a:solidFill>
              </a:rPr>
              <a:t>организации групповой </a:t>
            </a:r>
            <a:r>
              <a:rPr lang="ru-RU" sz="3200" dirty="0" smtClean="0">
                <a:solidFill>
                  <a:srgbClr val="000099"/>
                </a:solidFill>
              </a:rPr>
              <a:t>работы. - </a:t>
            </a:r>
            <a:r>
              <a:rPr lang="en-US" sz="3200" dirty="0" smtClean="0">
                <a:solidFill>
                  <a:srgbClr val="000099"/>
                </a:solidFill>
              </a:rPr>
              <a:t>URL</a:t>
            </a:r>
            <a:r>
              <a:rPr lang="en-US" sz="3200" dirty="0">
                <a:solidFill>
                  <a:srgbClr val="000099"/>
                </a:solidFill>
              </a:rPr>
              <a:t>: </a:t>
            </a:r>
            <a:r>
              <a:rPr lang="en-US" sz="3200" dirty="0">
                <a:solidFill>
                  <a:srgbClr val="000099"/>
                </a:solidFill>
                <a:hlinkClick r:id="rId2"/>
              </a:rPr>
              <a:t>https://</a:t>
            </a:r>
            <a:r>
              <a:rPr lang="en-US" sz="3200" dirty="0" smtClean="0">
                <a:solidFill>
                  <a:srgbClr val="000099"/>
                </a:solidFill>
                <a:hlinkClick r:id="rId2"/>
              </a:rPr>
              <a:t>nougazprom.mskobr.ru/files/pamyatka_po_organizacii_gruppovoj_raboty.pdf</a:t>
            </a:r>
            <a:r>
              <a:rPr lang="en-US" sz="3200" dirty="0" smtClean="0">
                <a:solidFill>
                  <a:srgbClr val="000099"/>
                </a:solidFill>
              </a:rPr>
              <a:t> (</a:t>
            </a:r>
            <a:r>
              <a:rPr lang="ru-RU" sz="3200" dirty="0" smtClean="0">
                <a:solidFill>
                  <a:srgbClr val="000099"/>
                </a:solidFill>
              </a:rPr>
              <a:t>дата обращения </a:t>
            </a:r>
            <a:r>
              <a:rPr lang="en-US" sz="3200" dirty="0" smtClean="0">
                <a:solidFill>
                  <a:srgbClr val="000099"/>
                </a:solidFill>
              </a:rPr>
              <a:t>21.11.2020</a:t>
            </a:r>
            <a:r>
              <a:rPr lang="ru-RU" sz="3200" dirty="0" smtClean="0">
                <a:solidFill>
                  <a:srgbClr val="000099"/>
                </a:solidFill>
              </a:rPr>
              <a:t>г.</a:t>
            </a:r>
            <a:r>
              <a:rPr lang="en-US" sz="3200" dirty="0" smtClean="0">
                <a:solidFill>
                  <a:srgbClr val="000099"/>
                </a:solidFill>
              </a:rPr>
              <a:t>)</a:t>
            </a:r>
            <a:endParaRPr lang="ru-RU" sz="32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92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4949" y="248194"/>
            <a:ext cx="11482251" cy="6426925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3200" dirty="0" smtClean="0">
                <a:solidFill>
                  <a:srgbClr val="000099"/>
                </a:solidFill>
              </a:rPr>
              <a:t>способствует </a:t>
            </a:r>
            <a:r>
              <a:rPr lang="ru-RU" sz="3200" dirty="0">
                <a:solidFill>
                  <a:srgbClr val="000099"/>
                </a:solidFill>
              </a:rPr>
              <a:t>сплочению </a:t>
            </a:r>
            <a:r>
              <a:rPr lang="ru-RU" sz="3200" dirty="0" smtClean="0">
                <a:solidFill>
                  <a:srgbClr val="000099"/>
                </a:solidFill>
              </a:rPr>
              <a:t>коллектива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200" dirty="0" smtClean="0">
                <a:solidFill>
                  <a:srgbClr val="000099"/>
                </a:solidFill>
              </a:rPr>
              <a:t>воспитывает толерантность, </a:t>
            </a:r>
            <a:r>
              <a:rPr lang="ru-RU" sz="3200" dirty="0">
                <a:solidFill>
                  <a:srgbClr val="000099"/>
                </a:solidFill>
              </a:rPr>
              <a:t>уважение к другой точке зрения. Представители других групп могут активно участвовать в обсуждении услышанного, дополнять, уточнять, исправлять ответы одноклассников.</a:t>
            </a:r>
          </a:p>
          <a:p>
            <a:endParaRPr lang="ru-RU" sz="3200" dirty="0" smtClean="0">
              <a:solidFill>
                <a:srgbClr val="000099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3200" dirty="0" smtClean="0">
                <a:solidFill>
                  <a:srgbClr val="000099"/>
                </a:solidFill>
              </a:rPr>
              <a:t>развиваются  </a:t>
            </a:r>
            <a:r>
              <a:rPr lang="ru-RU" sz="3200" b="1" dirty="0" err="1">
                <a:solidFill>
                  <a:srgbClr val="000099"/>
                </a:solidFill>
              </a:rPr>
              <a:t>общеучебные</a:t>
            </a:r>
            <a:r>
              <a:rPr lang="ru-RU" sz="3200" b="1" dirty="0">
                <a:solidFill>
                  <a:srgbClr val="000099"/>
                </a:solidFill>
              </a:rPr>
              <a:t> </a:t>
            </a:r>
            <a:r>
              <a:rPr lang="ru-RU" sz="3200" b="1" dirty="0" smtClean="0">
                <a:solidFill>
                  <a:srgbClr val="000099"/>
                </a:solidFill>
              </a:rPr>
              <a:t>умения: </a:t>
            </a:r>
            <a:r>
              <a:rPr lang="ru-RU" sz="3200" dirty="0" smtClean="0">
                <a:solidFill>
                  <a:srgbClr val="000099"/>
                </a:solidFill>
              </a:rPr>
              <a:t>умение </a:t>
            </a:r>
            <a:r>
              <a:rPr lang="ru-RU" sz="3200" dirty="0">
                <a:solidFill>
                  <a:srgbClr val="000099"/>
                </a:solidFill>
              </a:rPr>
              <a:t>слушать, соблюдать определенный порядок обсуждения, аргументировать свое согласие и несогласие, </a:t>
            </a:r>
            <a:r>
              <a:rPr lang="ru-RU" sz="3200" dirty="0" smtClean="0">
                <a:solidFill>
                  <a:srgbClr val="000099"/>
                </a:solidFill>
              </a:rPr>
              <a:t>делать выводы, обобщать сказанное;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200" dirty="0" smtClean="0">
                <a:solidFill>
                  <a:srgbClr val="000099"/>
                </a:solidFill>
              </a:rPr>
              <a:t>развиваются</a:t>
            </a:r>
            <a:r>
              <a:rPr lang="ru-RU" sz="3200" b="1" dirty="0" smtClean="0">
                <a:solidFill>
                  <a:srgbClr val="000099"/>
                </a:solidFill>
              </a:rPr>
              <a:t> компенсаторные умения: </a:t>
            </a:r>
            <a:r>
              <a:rPr lang="ru-RU" sz="3200" dirty="0" smtClean="0">
                <a:solidFill>
                  <a:srgbClr val="000099"/>
                </a:solidFill>
              </a:rPr>
              <a:t>использование </a:t>
            </a:r>
            <a:r>
              <a:rPr lang="ru-RU" sz="3200" dirty="0">
                <a:solidFill>
                  <a:srgbClr val="000099"/>
                </a:solidFill>
              </a:rPr>
              <a:t>лексического </a:t>
            </a:r>
            <a:r>
              <a:rPr lang="ru-RU" sz="3200" dirty="0" err="1" smtClean="0">
                <a:solidFill>
                  <a:srgbClr val="000099"/>
                </a:solidFill>
              </a:rPr>
              <a:t>перефраза</a:t>
            </a:r>
            <a:r>
              <a:rPr lang="ru-RU" sz="3200" dirty="0">
                <a:solidFill>
                  <a:srgbClr val="000099"/>
                </a:solidFill>
              </a:rPr>
              <a:t>, замена сложных грамматических конструкций на более употребительные, умение пользоваться </a:t>
            </a:r>
            <a:r>
              <a:rPr lang="ru-RU" sz="3200" dirty="0" smtClean="0">
                <a:solidFill>
                  <a:srgbClr val="000099"/>
                </a:solidFill>
              </a:rPr>
              <a:t>невербальными </a:t>
            </a:r>
            <a:r>
              <a:rPr lang="ru-RU" sz="3200" dirty="0" smtClean="0">
                <a:solidFill>
                  <a:srgbClr val="000099"/>
                </a:solidFill>
              </a:rPr>
              <a:t>средствами общения.</a:t>
            </a:r>
            <a:endParaRPr lang="ru-RU" sz="32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60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1074" y="313508"/>
            <a:ext cx="11521440" cy="624404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3600" dirty="0" smtClean="0">
                <a:solidFill>
                  <a:srgbClr val="000099"/>
                </a:solidFill>
              </a:rPr>
              <a:t>упрощается </a:t>
            </a:r>
            <a:r>
              <a:rPr lang="ru-RU" sz="3600" dirty="0">
                <a:solidFill>
                  <a:srgbClr val="000099"/>
                </a:solidFill>
              </a:rPr>
              <a:t>процедура </a:t>
            </a:r>
            <a:r>
              <a:rPr lang="ru-RU" sz="3600" b="1" dirty="0" smtClean="0">
                <a:solidFill>
                  <a:srgbClr val="000099"/>
                </a:solidFill>
              </a:rPr>
              <a:t>контроля</a:t>
            </a:r>
            <a:r>
              <a:rPr lang="ru-RU" sz="3600" dirty="0" smtClean="0">
                <a:solidFill>
                  <a:srgbClr val="000099"/>
                </a:solidFill>
              </a:rPr>
              <a:t>: вместо 14 </a:t>
            </a:r>
            <a:r>
              <a:rPr lang="ru-RU" sz="3600" dirty="0">
                <a:solidFill>
                  <a:srgbClr val="000099"/>
                </a:solidFill>
              </a:rPr>
              <a:t>письменных работ или устных высказываний </a:t>
            </a:r>
            <a:r>
              <a:rPr lang="ru-RU" sz="3600" dirty="0" smtClean="0">
                <a:solidFill>
                  <a:srgbClr val="000099"/>
                </a:solidFill>
              </a:rPr>
              <a:t>учащихся </a:t>
            </a:r>
            <a:r>
              <a:rPr lang="ru-RU" sz="3600" dirty="0">
                <a:solidFill>
                  <a:srgbClr val="000099"/>
                </a:solidFill>
              </a:rPr>
              <a:t>достаточно выслушать три-четыре групповых </a:t>
            </a:r>
            <a:r>
              <a:rPr lang="ru-RU" sz="3600" dirty="0" smtClean="0">
                <a:solidFill>
                  <a:srgbClr val="000099"/>
                </a:solidFill>
              </a:rPr>
              <a:t>отчета. </a:t>
            </a:r>
          </a:p>
          <a:p>
            <a:endParaRPr lang="ru-RU" sz="3600" dirty="0" smtClean="0">
              <a:solidFill>
                <a:srgbClr val="000099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3600" dirty="0" smtClean="0">
                <a:solidFill>
                  <a:srgbClr val="000099"/>
                </a:solidFill>
              </a:rPr>
              <a:t>реализуются</a:t>
            </a:r>
            <a:r>
              <a:rPr lang="ru-RU" sz="3600" b="1" dirty="0" smtClean="0">
                <a:solidFill>
                  <a:srgbClr val="000099"/>
                </a:solidFill>
              </a:rPr>
              <a:t> </a:t>
            </a:r>
            <a:r>
              <a:rPr lang="ru-RU" sz="3600" b="1" dirty="0" err="1" smtClean="0">
                <a:solidFill>
                  <a:srgbClr val="000099"/>
                </a:solidFill>
              </a:rPr>
              <a:t>здоровьесберегающие</a:t>
            </a:r>
            <a:r>
              <a:rPr lang="ru-RU" sz="3600" b="1" dirty="0" smtClean="0">
                <a:solidFill>
                  <a:srgbClr val="000099"/>
                </a:solidFill>
              </a:rPr>
              <a:t> технологии</a:t>
            </a:r>
            <a:r>
              <a:rPr lang="ru-RU" sz="3600" dirty="0">
                <a:solidFill>
                  <a:srgbClr val="000099"/>
                </a:solidFill>
              </a:rPr>
              <a:t>, так как </a:t>
            </a:r>
            <a:r>
              <a:rPr lang="ru-RU" sz="3600" dirty="0" smtClean="0">
                <a:solidFill>
                  <a:srgbClr val="000099"/>
                </a:solidFill>
              </a:rPr>
              <a:t>групповая работа предполагает </a:t>
            </a:r>
            <a:r>
              <a:rPr lang="ru-RU" sz="3600" dirty="0">
                <a:solidFill>
                  <a:srgbClr val="000099"/>
                </a:solidFill>
              </a:rPr>
              <a:t>движение, смену позиции. 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7152" y="3761422"/>
            <a:ext cx="3911374" cy="292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56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9633" y="300446"/>
            <a:ext cx="11599817" cy="63224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u="sng" dirty="0" smtClean="0">
                <a:solidFill>
                  <a:srgbClr val="000099"/>
                </a:solidFill>
              </a:rPr>
              <a:t>Минусы групповой </a:t>
            </a:r>
            <a:r>
              <a:rPr lang="ru-RU" b="1" u="sng" dirty="0" smtClean="0">
                <a:solidFill>
                  <a:srgbClr val="000099"/>
                </a:solidFill>
              </a:rPr>
              <a:t>работы:</a:t>
            </a:r>
            <a:endParaRPr lang="ru-RU" b="1" u="sng" dirty="0" smtClean="0">
              <a:solidFill>
                <a:srgbClr val="000099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0099"/>
                </a:solidFill>
              </a:rPr>
              <a:t>большая </a:t>
            </a:r>
            <a:r>
              <a:rPr lang="ru-RU" dirty="0">
                <a:solidFill>
                  <a:srgbClr val="000099"/>
                </a:solidFill>
              </a:rPr>
              <a:t>наполняемость группы (до 18-20 человек) </a:t>
            </a:r>
            <a:r>
              <a:rPr lang="ru-RU" dirty="0" smtClean="0">
                <a:solidFill>
                  <a:srgbClr val="000099"/>
                </a:solidFill>
              </a:rPr>
              <a:t>и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0099"/>
                </a:solidFill>
              </a:rPr>
              <a:t>боязнь </a:t>
            </a:r>
            <a:r>
              <a:rPr lang="ru-RU" dirty="0">
                <a:solidFill>
                  <a:srgbClr val="000099"/>
                </a:solidFill>
              </a:rPr>
              <a:t>беспорядка на уроке;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0099"/>
                </a:solidFill>
              </a:rPr>
              <a:t>отсутствие </a:t>
            </a:r>
            <a:r>
              <a:rPr lang="ru-RU" dirty="0">
                <a:solidFill>
                  <a:srgbClr val="000099"/>
                </a:solidFill>
              </a:rPr>
              <a:t>возможности перестановки мебели </a:t>
            </a:r>
            <a:endParaRPr lang="ru-RU" dirty="0" smtClean="0">
              <a:solidFill>
                <a:srgbClr val="000099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0099"/>
                </a:solidFill>
              </a:rPr>
              <a:t>и </a:t>
            </a:r>
            <a:r>
              <a:rPr lang="ru-RU" dirty="0">
                <a:solidFill>
                  <a:srgbClr val="000099"/>
                </a:solidFill>
              </a:rPr>
              <a:t>свободного перемещения учащихся по </a:t>
            </a:r>
            <a:r>
              <a:rPr lang="ru-RU" dirty="0" smtClean="0">
                <a:solidFill>
                  <a:srgbClr val="000099"/>
                </a:solidFill>
              </a:rPr>
              <a:t>классу;</a:t>
            </a:r>
            <a:endParaRPr lang="ru-RU" dirty="0">
              <a:solidFill>
                <a:srgbClr val="000099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0099"/>
                </a:solidFill>
              </a:rPr>
              <a:t>учитель </a:t>
            </a:r>
            <a:r>
              <a:rPr lang="ru-RU" dirty="0">
                <a:solidFill>
                  <a:srgbClr val="000099"/>
                </a:solidFill>
              </a:rPr>
              <a:t>не успевает проконтролировать все </a:t>
            </a:r>
            <a:r>
              <a:rPr lang="ru-RU" dirty="0" smtClean="0">
                <a:solidFill>
                  <a:srgbClr val="000099"/>
                </a:solidFill>
              </a:rPr>
              <a:t>группы;</a:t>
            </a:r>
            <a:endParaRPr lang="ru-RU" dirty="0">
              <a:solidFill>
                <a:srgbClr val="000099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0099"/>
                </a:solidFill>
              </a:rPr>
              <a:t>учителю </a:t>
            </a:r>
            <a:r>
              <a:rPr lang="ru-RU" dirty="0">
                <a:solidFill>
                  <a:srgbClr val="000099"/>
                </a:solidFill>
              </a:rPr>
              <a:t>приходится самому разрабатывать и готовить раздаточный </a:t>
            </a:r>
            <a:r>
              <a:rPr lang="ru-RU" dirty="0" smtClean="0">
                <a:solidFill>
                  <a:srgbClr val="000099"/>
                </a:solidFill>
              </a:rPr>
              <a:t>материал;</a:t>
            </a:r>
            <a:endParaRPr lang="ru-RU" dirty="0">
              <a:solidFill>
                <a:srgbClr val="000099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0099"/>
                </a:solidFill>
              </a:rPr>
              <a:t>низкий </a:t>
            </a:r>
            <a:r>
              <a:rPr lang="ru-RU" dirty="0">
                <a:solidFill>
                  <a:srgbClr val="000099"/>
                </a:solidFill>
              </a:rPr>
              <a:t>уровень языковой подготовки учащихся, использование ими родного языка при обсуждении заданий;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0099"/>
                </a:solidFill>
              </a:rPr>
              <a:t>разный </a:t>
            </a:r>
            <a:r>
              <a:rPr lang="ru-RU" dirty="0">
                <a:solidFill>
                  <a:srgbClr val="000099"/>
                </a:solidFill>
              </a:rPr>
              <a:t>темп </a:t>
            </a:r>
            <a:r>
              <a:rPr lang="ru-RU" dirty="0" smtClean="0">
                <a:solidFill>
                  <a:srgbClr val="000099"/>
                </a:solidFill>
              </a:rPr>
              <a:t>работы: одни </a:t>
            </a:r>
            <a:r>
              <a:rPr lang="ru-RU" dirty="0">
                <a:solidFill>
                  <a:srgbClr val="000099"/>
                </a:solidFill>
              </a:rPr>
              <a:t>учащиеся выполняют задание раньше и начинают мешать </a:t>
            </a:r>
            <a:r>
              <a:rPr lang="ru-RU" dirty="0" smtClean="0">
                <a:solidFill>
                  <a:srgbClr val="000099"/>
                </a:solidFill>
              </a:rPr>
              <a:t>другим.</a:t>
            </a:r>
            <a:endParaRPr lang="ru-RU" dirty="0">
              <a:solidFill>
                <a:srgbClr val="000099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5742" y="300446"/>
            <a:ext cx="2860766" cy="300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91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3595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Рекомендации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9633" y="1332410"/>
            <a:ext cx="11508377" cy="534270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0099"/>
                </a:solidFill>
              </a:rPr>
              <a:t>Группы должны быть </a:t>
            </a:r>
            <a:r>
              <a:rPr lang="ru-RU" dirty="0" smtClean="0">
                <a:solidFill>
                  <a:srgbClr val="000099"/>
                </a:solidFill>
              </a:rPr>
              <a:t>не </a:t>
            </a:r>
            <a:r>
              <a:rPr lang="ru-RU" dirty="0">
                <a:solidFill>
                  <a:srgbClr val="000099"/>
                </a:solidFill>
              </a:rPr>
              <a:t>более 5 человек. </a:t>
            </a:r>
            <a:endParaRPr lang="ru-RU" dirty="0" smtClean="0">
              <a:solidFill>
                <a:srgbClr val="000099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0099"/>
                </a:solidFill>
              </a:rPr>
              <a:t>Желательно</a:t>
            </a:r>
            <a:r>
              <a:rPr lang="ru-RU" dirty="0">
                <a:solidFill>
                  <a:srgbClr val="000099"/>
                </a:solidFill>
              </a:rPr>
              <a:t>, чтобы в каждой группе был хотя бы один сильный лидер, который сможет </a:t>
            </a:r>
            <a:r>
              <a:rPr lang="ru-RU" dirty="0" smtClean="0">
                <a:solidFill>
                  <a:srgbClr val="000099"/>
                </a:solidFill>
              </a:rPr>
              <a:t>выполнять </a:t>
            </a:r>
            <a:r>
              <a:rPr lang="ru-RU" dirty="0">
                <a:solidFill>
                  <a:srgbClr val="000099"/>
                </a:solidFill>
              </a:rPr>
              <a:t>роль консультанта.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0099"/>
                </a:solidFill>
              </a:rPr>
              <a:t>Четко объяснять </a:t>
            </a:r>
            <a:r>
              <a:rPr lang="ru-RU" dirty="0">
                <a:solidFill>
                  <a:srgbClr val="000099"/>
                </a:solidFill>
              </a:rPr>
              <a:t>задание, чтобы учащиеся </a:t>
            </a:r>
            <a:r>
              <a:rPr lang="ru-RU" dirty="0" smtClean="0">
                <a:solidFill>
                  <a:srgbClr val="000099"/>
                </a:solidFill>
              </a:rPr>
              <a:t>поняли</a:t>
            </a:r>
            <a:r>
              <a:rPr lang="ru-RU" dirty="0">
                <a:solidFill>
                  <a:srgbClr val="000099"/>
                </a:solidFill>
              </a:rPr>
              <a:t>, что им предстоит сделать.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0099"/>
                </a:solidFill>
              </a:rPr>
              <a:t>Регламентировать </a:t>
            </a:r>
            <a:r>
              <a:rPr lang="ru-RU" dirty="0">
                <a:solidFill>
                  <a:srgbClr val="000099"/>
                </a:solidFill>
              </a:rPr>
              <a:t>время выполнения задания.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0099"/>
                </a:solidFill>
              </a:rPr>
              <a:t>Не </a:t>
            </a:r>
            <a:r>
              <a:rPr lang="ru-RU" dirty="0">
                <a:solidFill>
                  <a:srgbClr val="000099"/>
                </a:solidFill>
              </a:rPr>
              <a:t>затягивать работу в </a:t>
            </a:r>
            <a:r>
              <a:rPr lang="ru-RU" dirty="0" smtClean="0">
                <a:solidFill>
                  <a:srgbClr val="000099"/>
                </a:solidFill>
              </a:rPr>
              <a:t>группах.</a:t>
            </a:r>
            <a:endParaRPr lang="ru-RU" dirty="0">
              <a:solidFill>
                <a:srgbClr val="000099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9154" y="3404865"/>
            <a:ext cx="3201047" cy="2995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692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1885" y="352696"/>
            <a:ext cx="11688498" cy="650530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0099"/>
                </a:solidFill>
              </a:rPr>
              <a:t>Для тех учащихся, которые раньше заканчивают выполнение задания, следует </a:t>
            </a:r>
            <a:r>
              <a:rPr lang="ru-RU" dirty="0" smtClean="0">
                <a:solidFill>
                  <a:srgbClr val="000099"/>
                </a:solidFill>
              </a:rPr>
              <a:t>приготовить </a:t>
            </a:r>
            <a:r>
              <a:rPr lang="ru-RU" dirty="0">
                <a:solidFill>
                  <a:srgbClr val="000099"/>
                </a:solidFill>
              </a:rPr>
              <a:t>дополнительные вопросы.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0099"/>
                </a:solidFill>
              </a:rPr>
              <a:t>Выслушивать </a:t>
            </a:r>
            <a:r>
              <a:rPr lang="ru-RU" dirty="0">
                <a:solidFill>
                  <a:srgbClr val="000099"/>
                </a:solidFill>
              </a:rPr>
              <a:t>мнение представителей каждой группы.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0099"/>
                </a:solidFill>
              </a:rPr>
              <a:t>При </a:t>
            </a:r>
            <a:r>
              <a:rPr lang="ru-RU" dirty="0">
                <a:solidFill>
                  <a:srgbClr val="000099"/>
                </a:solidFill>
              </a:rPr>
              <a:t>комментировании и оценке сделать </a:t>
            </a:r>
            <a:r>
              <a:rPr lang="ru-RU" b="1" dirty="0">
                <a:solidFill>
                  <a:srgbClr val="000099"/>
                </a:solidFill>
              </a:rPr>
              <a:t>акцент на наиболее удачных моментах</a:t>
            </a:r>
            <a:r>
              <a:rPr lang="ru-RU" dirty="0">
                <a:solidFill>
                  <a:srgbClr val="000099"/>
                </a:solidFill>
              </a:rPr>
              <a:t> в </a:t>
            </a:r>
            <a:r>
              <a:rPr lang="ru-RU" dirty="0" smtClean="0">
                <a:solidFill>
                  <a:srgbClr val="000099"/>
                </a:solidFill>
              </a:rPr>
              <a:t>общении: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0099"/>
                </a:solidFill>
              </a:rPr>
              <a:t>правильно </a:t>
            </a:r>
            <a:r>
              <a:rPr lang="ru-RU" dirty="0">
                <a:solidFill>
                  <a:srgbClr val="000099"/>
                </a:solidFill>
              </a:rPr>
              <a:t>подобранный языковой </a:t>
            </a:r>
            <a:r>
              <a:rPr lang="ru-RU" dirty="0" smtClean="0">
                <a:solidFill>
                  <a:srgbClr val="000099"/>
                </a:solidFill>
              </a:rPr>
              <a:t>материал;</a:t>
            </a:r>
            <a:endParaRPr lang="ru-RU" dirty="0" smtClean="0">
              <a:solidFill>
                <a:srgbClr val="000099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0099"/>
                </a:solidFill>
              </a:rPr>
              <a:t>лексическое </a:t>
            </a:r>
            <a:r>
              <a:rPr lang="ru-RU" dirty="0" smtClean="0">
                <a:solidFill>
                  <a:srgbClr val="000099"/>
                </a:solidFill>
              </a:rPr>
              <a:t>наполнение высказывания;</a:t>
            </a:r>
            <a:endParaRPr lang="ru-RU" dirty="0" smtClean="0">
              <a:solidFill>
                <a:srgbClr val="000099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0099"/>
                </a:solidFill>
              </a:rPr>
              <a:t>разнообразие </a:t>
            </a:r>
            <a:r>
              <a:rPr lang="ru-RU" dirty="0">
                <a:solidFill>
                  <a:srgbClr val="000099"/>
                </a:solidFill>
              </a:rPr>
              <a:t>грамматических </a:t>
            </a:r>
            <a:r>
              <a:rPr lang="ru-RU" dirty="0" smtClean="0">
                <a:solidFill>
                  <a:srgbClr val="000099"/>
                </a:solidFill>
              </a:rPr>
              <a:t>форм;</a:t>
            </a:r>
            <a:endParaRPr lang="ru-RU" dirty="0" smtClean="0">
              <a:solidFill>
                <a:srgbClr val="000099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0099"/>
                </a:solidFill>
              </a:rPr>
              <a:t>использование </a:t>
            </a:r>
            <a:r>
              <a:rPr lang="ru-RU" dirty="0">
                <a:solidFill>
                  <a:srgbClr val="000099"/>
                </a:solidFill>
              </a:rPr>
              <a:t>жестов, </a:t>
            </a:r>
            <a:r>
              <a:rPr lang="ru-RU" dirty="0" smtClean="0">
                <a:solidFill>
                  <a:srgbClr val="000099"/>
                </a:solidFill>
              </a:rPr>
              <a:t>интонации</a:t>
            </a:r>
            <a:r>
              <a:rPr lang="ru-RU" dirty="0">
                <a:solidFill>
                  <a:srgbClr val="000099"/>
                </a:solidFill>
              </a:rPr>
              <a:t>, эмоционального </a:t>
            </a:r>
            <a:r>
              <a:rPr lang="ru-RU" dirty="0" smtClean="0">
                <a:solidFill>
                  <a:srgbClr val="000099"/>
                </a:solidFill>
              </a:rPr>
              <a:t>фона</a:t>
            </a:r>
            <a:r>
              <a:rPr lang="ru-RU" dirty="0" smtClean="0">
                <a:solidFill>
                  <a:srgbClr val="000099"/>
                </a:solidFill>
              </a:rPr>
              <a:t>.</a:t>
            </a:r>
          </a:p>
          <a:p>
            <a:pPr marL="0" indent="0">
              <a:buNone/>
            </a:pPr>
            <a:endParaRPr lang="ru-RU" dirty="0" smtClean="0">
              <a:solidFill>
                <a:srgbClr val="000099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0099"/>
                </a:solidFill>
              </a:rPr>
              <a:t>Разобрать </a:t>
            </a:r>
            <a:r>
              <a:rPr lang="ru-RU" dirty="0">
                <a:solidFill>
                  <a:srgbClr val="000099"/>
                </a:solidFill>
              </a:rPr>
              <a:t>типичные ошибки.</a:t>
            </a:r>
          </a:p>
        </p:txBody>
      </p:sp>
    </p:spTree>
    <p:extLst>
      <p:ext uri="{BB962C8B-B14F-4D97-AF65-F5344CB8AC3E}">
        <p14:creationId xmlns:p14="http://schemas.microsoft.com/office/powerpoint/2010/main" val="244020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48194"/>
            <a:ext cx="10515600" cy="660980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 smtClean="0">
                <a:solidFill>
                  <a:srgbClr val="C00000"/>
                </a:solidFill>
              </a:rPr>
              <a:t>10 идей для </a:t>
            </a:r>
            <a:r>
              <a:rPr lang="ru-RU" sz="4800" b="1" dirty="0">
                <a:solidFill>
                  <a:srgbClr val="C00000"/>
                </a:solidFill>
              </a:rPr>
              <a:t>групповой работы, </a:t>
            </a:r>
            <a:endParaRPr lang="ru-RU" sz="4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4800" b="1" dirty="0" smtClean="0">
                <a:solidFill>
                  <a:srgbClr val="C00000"/>
                </a:solidFill>
              </a:rPr>
              <a:t>которые </a:t>
            </a:r>
            <a:r>
              <a:rPr lang="ru-RU" sz="4800" b="1" dirty="0">
                <a:solidFill>
                  <a:srgbClr val="C00000"/>
                </a:solidFill>
              </a:rPr>
              <a:t>помогут сделать </a:t>
            </a:r>
            <a:endParaRPr lang="ru-RU" sz="4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4800" b="1" dirty="0" smtClean="0">
                <a:solidFill>
                  <a:srgbClr val="C00000"/>
                </a:solidFill>
              </a:rPr>
              <a:t>Ваши </a:t>
            </a:r>
            <a:r>
              <a:rPr lang="ru-RU" sz="4800" b="1" dirty="0">
                <a:solidFill>
                  <a:srgbClr val="C00000"/>
                </a:solidFill>
              </a:rPr>
              <a:t>уроки </a:t>
            </a:r>
            <a:r>
              <a:rPr lang="ru-RU" sz="4800" b="1" dirty="0" smtClean="0">
                <a:solidFill>
                  <a:srgbClr val="C00000"/>
                </a:solidFill>
              </a:rPr>
              <a:t>разнообразными</a:t>
            </a:r>
            <a:endParaRPr lang="ru-RU" sz="4800" b="1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6871" y="2714897"/>
            <a:ext cx="4546419" cy="3953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377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09006"/>
            <a:ext cx="10515600" cy="1058091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1. Сколько </a:t>
            </a:r>
            <a:r>
              <a:rPr lang="ru-RU" sz="3600" b="1" dirty="0">
                <a:solidFill>
                  <a:srgbClr val="C00000"/>
                </a:solidFill>
              </a:rPr>
              <a:t>... весит? (3-4 классы)</a:t>
            </a:r>
            <a:br>
              <a:rPr lang="ru-RU" sz="3600" b="1" dirty="0">
                <a:solidFill>
                  <a:srgbClr val="C00000"/>
                </a:solidFill>
              </a:rPr>
            </a:b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691" y="1123406"/>
            <a:ext cx="11834949" cy="5577839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0099"/>
                </a:solidFill>
              </a:rPr>
              <a:t>Учащиеся получают </a:t>
            </a:r>
            <a:r>
              <a:rPr lang="ru-RU" sz="3200" dirty="0">
                <a:solidFill>
                  <a:srgbClr val="000099"/>
                </a:solidFill>
              </a:rPr>
              <a:t>картинки </a:t>
            </a:r>
            <a:r>
              <a:rPr lang="ru-RU" sz="3200" dirty="0" smtClean="0">
                <a:solidFill>
                  <a:srgbClr val="000099"/>
                </a:solidFill>
              </a:rPr>
              <a:t>с изображением 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rgbClr val="000099"/>
                </a:solidFill>
              </a:rPr>
              <a:t>предметов из повседневной </a:t>
            </a:r>
            <a:r>
              <a:rPr lang="ru-RU" sz="3200" dirty="0">
                <a:solidFill>
                  <a:srgbClr val="000099"/>
                </a:solidFill>
              </a:rPr>
              <a:t>жизни, вес которых </a:t>
            </a:r>
            <a:endParaRPr lang="ru-RU" sz="3200" dirty="0" smtClean="0">
              <a:solidFill>
                <a:srgbClr val="000099"/>
              </a:solidFill>
            </a:endParaRPr>
          </a:p>
          <a:p>
            <a:pPr marL="0" indent="0">
              <a:buNone/>
            </a:pPr>
            <a:r>
              <a:rPr lang="ru-RU" sz="3200" dirty="0" smtClean="0">
                <a:solidFill>
                  <a:srgbClr val="000099"/>
                </a:solidFill>
              </a:rPr>
              <a:t>они должны </a:t>
            </a:r>
            <a:r>
              <a:rPr lang="ru-RU" sz="3200" dirty="0">
                <a:solidFill>
                  <a:srgbClr val="000099"/>
                </a:solidFill>
              </a:rPr>
              <a:t>оценить и </a:t>
            </a:r>
            <a:r>
              <a:rPr lang="ru-RU" sz="3200" dirty="0" smtClean="0">
                <a:solidFill>
                  <a:srgbClr val="000099"/>
                </a:solidFill>
              </a:rPr>
              <a:t>записать (индивидуальная работа). </a:t>
            </a:r>
          </a:p>
          <a:p>
            <a:r>
              <a:rPr lang="ru-RU" sz="3200" dirty="0" smtClean="0">
                <a:solidFill>
                  <a:srgbClr val="000099"/>
                </a:solidFill>
              </a:rPr>
              <a:t>Затем оценки </a:t>
            </a:r>
            <a:r>
              <a:rPr lang="ru-RU" sz="3200" dirty="0">
                <a:solidFill>
                  <a:srgbClr val="000099"/>
                </a:solidFill>
              </a:rPr>
              <a:t>сравниваются с партнером и при необходимости </a:t>
            </a:r>
            <a:r>
              <a:rPr lang="ru-RU" sz="3200" dirty="0" smtClean="0">
                <a:solidFill>
                  <a:srgbClr val="000099"/>
                </a:solidFill>
              </a:rPr>
              <a:t>корректируются (парная работа).</a:t>
            </a:r>
            <a:endParaRPr lang="ru-RU" sz="3200" dirty="0">
              <a:solidFill>
                <a:srgbClr val="000099"/>
              </a:solidFill>
            </a:endParaRPr>
          </a:p>
          <a:p>
            <a:r>
              <a:rPr lang="ru-RU" sz="3200" dirty="0" smtClean="0">
                <a:solidFill>
                  <a:srgbClr val="000099"/>
                </a:solidFill>
              </a:rPr>
              <a:t>Затем </a:t>
            </a:r>
            <a:r>
              <a:rPr lang="ru-RU" sz="3200" dirty="0">
                <a:solidFill>
                  <a:srgbClr val="000099"/>
                </a:solidFill>
              </a:rPr>
              <a:t>формируются случайные группы, и соответствующая команда обсуждает результаты, которые </a:t>
            </a:r>
            <a:r>
              <a:rPr lang="ru-RU" sz="3200" dirty="0" smtClean="0">
                <a:solidFill>
                  <a:srgbClr val="000099"/>
                </a:solidFill>
              </a:rPr>
              <a:t>проверяются на весах (групповая работа). </a:t>
            </a:r>
          </a:p>
          <a:p>
            <a:r>
              <a:rPr lang="ru-RU" sz="3200" dirty="0" smtClean="0">
                <a:solidFill>
                  <a:srgbClr val="000099"/>
                </a:solidFill>
              </a:rPr>
              <a:t>Учащиеся могут придумать дополнительные задания </a:t>
            </a:r>
            <a:r>
              <a:rPr lang="ru-RU" sz="3200" dirty="0">
                <a:solidFill>
                  <a:srgbClr val="000099"/>
                </a:solidFill>
              </a:rPr>
              <a:t>для других </a:t>
            </a:r>
            <a:r>
              <a:rPr lang="ru-RU" sz="3200" dirty="0" smtClean="0">
                <a:solidFill>
                  <a:srgbClr val="000099"/>
                </a:solidFill>
              </a:rPr>
              <a:t>групп.</a:t>
            </a:r>
            <a:endParaRPr lang="ru-RU" sz="3200" dirty="0">
              <a:solidFill>
                <a:srgbClr val="000099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3266" y="0"/>
            <a:ext cx="2196369" cy="2345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89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</TotalTime>
  <Words>1274</Words>
  <Application>Microsoft Office PowerPoint</Application>
  <PresentationFormat>Широкоэкранный</PresentationFormat>
  <Paragraphs>145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Wingdings</vt:lpstr>
      <vt:lpstr>Тема Office</vt:lpstr>
      <vt:lpstr>Организация работы в малых группах  на уроке иностранного языка</vt:lpstr>
      <vt:lpstr>Презентация PowerPoint</vt:lpstr>
      <vt:lpstr>Презентация PowerPoint</vt:lpstr>
      <vt:lpstr>Презентация PowerPoint</vt:lpstr>
      <vt:lpstr>Презентация PowerPoint</vt:lpstr>
      <vt:lpstr>Рекомендации</vt:lpstr>
      <vt:lpstr>Презентация PowerPoint</vt:lpstr>
      <vt:lpstr>Презентация PowerPoint</vt:lpstr>
      <vt:lpstr>1. Сколько ... весит? (3-4 классы) </vt:lpstr>
      <vt:lpstr>2. Групповая викторина (2-7 классы) </vt:lpstr>
      <vt:lpstr>3. Fish-Bowl-Diskussion (10 – 11 классы) </vt:lpstr>
      <vt:lpstr>Презентация PowerPoint</vt:lpstr>
      <vt:lpstr>4. Gruppen-Puzzle (6 – 7 классы)</vt:lpstr>
      <vt:lpstr>5. Karika-Tour (8 – 10 классы)</vt:lpstr>
      <vt:lpstr>6. Graffiti Steps (10 -11 классы)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Работа в малых группах</dc:title>
  <dc:creator>RePack by Diakov</dc:creator>
  <cp:lastModifiedBy>Константинова Нини</cp:lastModifiedBy>
  <cp:revision>33</cp:revision>
  <dcterms:created xsi:type="dcterms:W3CDTF">2020-11-17T15:14:09Z</dcterms:created>
  <dcterms:modified xsi:type="dcterms:W3CDTF">2021-03-10T03:51:33Z</dcterms:modified>
</cp:coreProperties>
</file>