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83" r:id="rId2"/>
    <p:sldMasterId id="2147483795" r:id="rId3"/>
  </p:sldMasterIdLst>
  <p:notesMasterIdLst>
    <p:notesMasterId r:id="rId64"/>
  </p:notesMasterIdLst>
  <p:handoutMasterIdLst>
    <p:handoutMasterId r:id="rId65"/>
  </p:handoutMasterIdLst>
  <p:sldIdLst>
    <p:sldId id="272" r:id="rId4"/>
    <p:sldId id="623" r:id="rId5"/>
    <p:sldId id="624" r:id="rId6"/>
    <p:sldId id="625" r:id="rId7"/>
    <p:sldId id="626" r:id="rId8"/>
    <p:sldId id="627" r:id="rId9"/>
    <p:sldId id="628" r:id="rId10"/>
    <p:sldId id="629" r:id="rId11"/>
    <p:sldId id="632" r:id="rId12"/>
    <p:sldId id="523" r:id="rId13"/>
    <p:sldId id="617" r:id="rId14"/>
    <p:sldId id="427" r:id="rId15"/>
    <p:sldId id="534" r:id="rId16"/>
    <p:sldId id="431" r:id="rId17"/>
    <p:sldId id="622" r:id="rId18"/>
    <p:sldId id="620" r:id="rId19"/>
    <p:sldId id="621" r:id="rId20"/>
    <p:sldId id="634" r:id="rId21"/>
    <p:sldId id="635" r:id="rId22"/>
    <p:sldId id="656" r:id="rId23"/>
    <p:sldId id="637" r:id="rId24"/>
    <p:sldId id="638" r:id="rId25"/>
    <p:sldId id="639" r:id="rId26"/>
    <p:sldId id="640" r:id="rId27"/>
    <p:sldId id="641" r:id="rId28"/>
    <p:sldId id="642" r:id="rId29"/>
    <p:sldId id="643" r:id="rId30"/>
    <p:sldId id="644" r:id="rId31"/>
    <p:sldId id="645" r:id="rId32"/>
    <p:sldId id="646" r:id="rId33"/>
    <p:sldId id="648" r:id="rId34"/>
    <p:sldId id="649" r:id="rId35"/>
    <p:sldId id="650" r:id="rId36"/>
    <p:sldId id="651" r:id="rId37"/>
    <p:sldId id="652" r:id="rId38"/>
    <p:sldId id="653" r:id="rId39"/>
    <p:sldId id="654" r:id="rId40"/>
    <p:sldId id="572" r:id="rId41"/>
    <p:sldId id="657" r:id="rId42"/>
    <p:sldId id="658" r:id="rId43"/>
    <p:sldId id="659" r:id="rId44"/>
    <p:sldId id="660" r:id="rId45"/>
    <p:sldId id="661" r:id="rId46"/>
    <p:sldId id="662" r:id="rId47"/>
    <p:sldId id="663" r:id="rId48"/>
    <p:sldId id="575" r:id="rId49"/>
    <p:sldId id="616" r:id="rId50"/>
    <p:sldId id="665" r:id="rId51"/>
    <p:sldId id="671" r:id="rId52"/>
    <p:sldId id="666" r:id="rId53"/>
    <p:sldId id="675" r:id="rId54"/>
    <p:sldId id="673" r:id="rId55"/>
    <p:sldId id="674" r:id="rId56"/>
    <p:sldId id="668" r:id="rId57"/>
    <p:sldId id="676" r:id="rId58"/>
    <p:sldId id="669" r:id="rId59"/>
    <p:sldId id="677" r:id="rId60"/>
    <p:sldId id="670" r:id="rId61"/>
    <p:sldId id="664" r:id="rId62"/>
    <p:sldId id="274" r:id="rId63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4C2A1E0-D135-4145-8BCB-E68FA5204C19}">
          <p14:sldIdLst>
            <p14:sldId id="272"/>
            <p14:sldId id="623"/>
            <p14:sldId id="624"/>
            <p14:sldId id="625"/>
            <p14:sldId id="626"/>
            <p14:sldId id="627"/>
            <p14:sldId id="628"/>
            <p14:sldId id="629"/>
            <p14:sldId id="632"/>
            <p14:sldId id="523"/>
            <p14:sldId id="617"/>
            <p14:sldId id="427"/>
            <p14:sldId id="534"/>
            <p14:sldId id="431"/>
            <p14:sldId id="622"/>
            <p14:sldId id="620"/>
            <p14:sldId id="621"/>
            <p14:sldId id="634"/>
            <p14:sldId id="635"/>
            <p14:sldId id="65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8"/>
            <p14:sldId id="649"/>
            <p14:sldId id="650"/>
            <p14:sldId id="651"/>
            <p14:sldId id="652"/>
            <p14:sldId id="653"/>
            <p14:sldId id="654"/>
            <p14:sldId id="572"/>
            <p14:sldId id="657"/>
            <p14:sldId id="658"/>
            <p14:sldId id="659"/>
            <p14:sldId id="660"/>
            <p14:sldId id="661"/>
            <p14:sldId id="662"/>
            <p14:sldId id="663"/>
            <p14:sldId id="575"/>
            <p14:sldId id="616"/>
            <p14:sldId id="665"/>
            <p14:sldId id="671"/>
            <p14:sldId id="666"/>
            <p14:sldId id="675"/>
            <p14:sldId id="673"/>
            <p14:sldId id="674"/>
            <p14:sldId id="668"/>
            <p14:sldId id="676"/>
            <p14:sldId id="669"/>
            <p14:sldId id="677"/>
            <p14:sldId id="670"/>
            <p14:sldId id="664"/>
          </p14:sldIdLst>
        </p14:section>
        <p14:section name="Раздел без заголовка" id="{C368129C-6E0E-4B27-AEC6-4E450B9D62C9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00"/>
    <a:srgbClr val="FFCE85"/>
    <a:srgbClr val="FF9966"/>
    <a:srgbClr val="FFFF00"/>
    <a:srgbClr val="CCFFCC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>
      <p:cViewPr varScale="1">
        <p:scale>
          <a:sx n="81" d="100"/>
          <a:sy n="81" d="100"/>
        </p:scale>
        <p:origin x="11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"4" и "5"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11.77</c:v>
                </c:pt>
                <c:pt idx="1">
                  <c:v>24.97</c:v>
                </c:pt>
                <c:pt idx="2">
                  <c:v>51.309999999999995</c:v>
                </c:pt>
                <c:pt idx="3">
                  <c:v>11.96</c:v>
                </c:pt>
                <c:pt idx="4">
                  <c:v>63.27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"4" и "5"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7.68</c:v>
                </c:pt>
                <c:pt idx="1">
                  <c:v>25.630000000000031</c:v>
                </c:pt>
                <c:pt idx="2">
                  <c:v>56.120000000000012</c:v>
                </c:pt>
                <c:pt idx="3">
                  <c:v>10.57</c:v>
                </c:pt>
                <c:pt idx="4">
                  <c:v>66.69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"4" и "5"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5.75</c:v>
                </c:pt>
                <c:pt idx="1">
                  <c:v>21.87</c:v>
                </c:pt>
                <c:pt idx="2">
                  <c:v>61.14</c:v>
                </c:pt>
                <c:pt idx="3">
                  <c:v>11.239999999999998</c:v>
                </c:pt>
                <c:pt idx="4">
                  <c:v>72.38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676328"/>
        <c:axId val="203676720"/>
        <c:axId val="0"/>
      </c:bar3DChart>
      <c:catAx>
        <c:axId val="203676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3676720"/>
        <c:crosses val="autoZero"/>
        <c:auto val="1"/>
        <c:lblAlgn val="ctr"/>
        <c:lblOffset val="100"/>
        <c:noMultiLvlLbl val="0"/>
      </c:catAx>
      <c:valAx>
        <c:axId val="20367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36763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Лист1!$A$2:$A$15</c:f>
              <c:strCache>
                <c:ptCount val="14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  <c:pt idx="5">
                  <c:v>Задание 6</c:v>
                </c:pt>
                <c:pt idx="6">
                  <c:v>Задание7</c:v>
                </c:pt>
                <c:pt idx="7">
                  <c:v>Задание 8</c:v>
                </c:pt>
                <c:pt idx="8">
                  <c:v>Задание 9</c:v>
                </c:pt>
                <c:pt idx="9">
                  <c:v>Задание 10</c:v>
                </c:pt>
                <c:pt idx="10">
                  <c:v>Задание 11</c:v>
                </c:pt>
                <c:pt idx="11">
                  <c:v>Задание 12</c:v>
                </c:pt>
                <c:pt idx="12">
                  <c:v>Задание 13</c:v>
                </c:pt>
                <c:pt idx="13">
                  <c:v>Задание 14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80.599999999999994</c:v>
                </c:pt>
                <c:pt idx="1">
                  <c:v>94.6</c:v>
                </c:pt>
                <c:pt idx="2">
                  <c:v>89.9</c:v>
                </c:pt>
                <c:pt idx="3">
                  <c:v>63.9</c:v>
                </c:pt>
                <c:pt idx="4">
                  <c:v>88.5</c:v>
                </c:pt>
                <c:pt idx="5">
                  <c:v>77.900000000000006</c:v>
                </c:pt>
                <c:pt idx="6">
                  <c:v>69.400000000000006</c:v>
                </c:pt>
                <c:pt idx="7">
                  <c:v>79.3</c:v>
                </c:pt>
                <c:pt idx="8">
                  <c:v>65.5</c:v>
                </c:pt>
                <c:pt idx="9">
                  <c:v>79.400000000000006</c:v>
                </c:pt>
                <c:pt idx="10">
                  <c:v>88</c:v>
                </c:pt>
                <c:pt idx="11">
                  <c:v>59.6</c:v>
                </c:pt>
                <c:pt idx="12">
                  <c:v>66</c:v>
                </c:pt>
                <c:pt idx="13">
                  <c:v>72.7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г. 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Лист1!$A$2:$A$15</c:f>
              <c:strCache>
                <c:ptCount val="14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  <c:pt idx="5">
                  <c:v>Задание 6</c:v>
                </c:pt>
                <c:pt idx="6">
                  <c:v>Задание7</c:v>
                </c:pt>
                <c:pt idx="7">
                  <c:v>Задание 8</c:v>
                </c:pt>
                <c:pt idx="8">
                  <c:v>Задание 9</c:v>
                </c:pt>
                <c:pt idx="9">
                  <c:v>Задание 10</c:v>
                </c:pt>
                <c:pt idx="10">
                  <c:v>Задание 11</c:v>
                </c:pt>
                <c:pt idx="11">
                  <c:v>Задание 12</c:v>
                </c:pt>
                <c:pt idx="12">
                  <c:v>Задание 13</c:v>
                </c:pt>
                <c:pt idx="13">
                  <c:v>Задание 14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83.05</c:v>
                </c:pt>
                <c:pt idx="1">
                  <c:v>85.93</c:v>
                </c:pt>
                <c:pt idx="2">
                  <c:v>90.27</c:v>
                </c:pt>
                <c:pt idx="3">
                  <c:v>82.28</c:v>
                </c:pt>
                <c:pt idx="4">
                  <c:v>93.31</c:v>
                </c:pt>
                <c:pt idx="5">
                  <c:v>73.260000000000005</c:v>
                </c:pt>
                <c:pt idx="6">
                  <c:v>77.400000000000006</c:v>
                </c:pt>
                <c:pt idx="7">
                  <c:v>86.84</c:v>
                </c:pt>
                <c:pt idx="8">
                  <c:v>72.959999999999994</c:v>
                </c:pt>
                <c:pt idx="9">
                  <c:v>77.86</c:v>
                </c:pt>
                <c:pt idx="10">
                  <c:v>86.85</c:v>
                </c:pt>
                <c:pt idx="11">
                  <c:v>54.690000000000012</c:v>
                </c:pt>
                <c:pt idx="12">
                  <c:v>74.290000000000006</c:v>
                </c:pt>
                <c:pt idx="13">
                  <c:v>67.38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г. 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Лист1!$A$2:$A$15</c:f>
              <c:strCache>
                <c:ptCount val="14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  <c:pt idx="5">
                  <c:v>Задание 6</c:v>
                </c:pt>
                <c:pt idx="6">
                  <c:v>Задание7</c:v>
                </c:pt>
                <c:pt idx="7">
                  <c:v>Задание 8</c:v>
                </c:pt>
                <c:pt idx="8">
                  <c:v>Задание 9</c:v>
                </c:pt>
                <c:pt idx="9">
                  <c:v>Задание 10</c:v>
                </c:pt>
                <c:pt idx="10">
                  <c:v>Задание 11</c:v>
                </c:pt>
                <c:pt idx="11">
                  <c:v>Задание 12</c:v>
                </c:pt>
                <c:pt idx="12">
                  <c:v>Задание 13</c:v>
                </c:pt>
                <c:pt idx="13">
                  <c:v>Задание 14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94.51</c:v>
                </c:pt>
                <c:pt idx="1">
                  <c:v>92.76</c:v>
                </c:pt>
                <c:pt idx="2">
                  <c:v>93.990000000000023</c:v>
                </c:pt>
                <c:pt idx="3">
                  <c:v>88.54</c:v>
                </c:pt>
                <c:pt idx="4">
                  <c:v>79.239999999999995</c:v>
                </c:pt>
                <c:pt idx="5">
                  <c:v>74.89</c:v>
                </c:pt>
                <c:pt idx="6">
                  <c:v>84</c:v>
                </c:pt>
                <c:pt idx="7">
                  <c:v>96.82</c:v>
                </c:pt>
                <c:pt idx="8">
                  <c:v>87.02</c:v>
                </c:pt>
                <c:pt idx="9">
                  <c:v>82.34</c:v>
                </c:pt>
                <c:pt idx="10">
                  <c:v>74.69</c:v>
                </c:pt>
                <c:pt idx="11">
                  <c:v>58.04</c:v>
                </c:pt>
                <c:pt idx="12">
                  <c:v>81.39</c:v>
                </c:pt>
                <c:pt idx="13">
                  <c:v>70.77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3673192"/>
        <c:axId val="149615632"/>
      </c:barChart>
      <c:catAx>
        <c:axId val="203673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615632"/>
        <c:crosses val="autoZero"/>
        <c:auto val="1"/>
        <c:lblAlgn val="ctr"/>
        <c:lblOffset val="100"/>
        <c:noMultiLvlLbl val="0"/>
      </c:catAx>
      <c:valAx>
        <c:axId val="14961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36731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Задание 15</c:v>
                </c:pt>
                <c:pt idx="1">
                  <c:v>Задание 16</c:v>
                </c:pt>
                <c:pt idx="2">
                  <c:v>Задание 17</c:v>
                </c:pt>
                <c:pt idx="3">
                  <c:v>Задание 18</c:v>
                </c:pt>
                <c:pt idx="4">
                  <c:v>Задание 19</c:v>
                </c:pt>
                <c:pt idx="5">
                  <c:v>Задание 20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61.3</c:v>
                </c:pt>
                <c:pt idx="1">
                  <c:v>88.2</c:v>
                </c:pt>
                <c:pt idx="2">
                  <c:v>68.400000000000006</c:v>
                </c:pt>
                <c:pt idx="3">
                  <c:v>84.7</c:v>
                </c:pt>
                <c:pt idx="4">
                  <c:v>62</c:v>
                </c:pt>
                <c:pt idx="5">
                  <c:v>73.8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Задание 15</c:v>
                </c:pt>
                <c:pt idx="1">
                  <c:v>Задание 16</c:v>
                </c:pt>
                <c:pt idx="2">
                  <c:v>Задание 17</c:v>
                </c:pt>
                <c:pt idx="3">
                  <c:v>Задание 18</c:v>
                </c:pt>
                <c:pt idx="4">
                  <c:v>Задание 19</c:v>
                </c:pt>
                <c:pt idx="5">
                  <c:v>Задание 20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73.510000000000005</c:v>
                </c:pt>
                <c:pt idx="1">
                  <c:v>66.78</c:v>
                </c:pt>
                <c:pt idx="2">
                  <c:v>66.78</c:v>
                </c:pt>
                <c:pt idx="3">
                  <c:v>76.56</c:v>
                </c:pt>
                <c:pt idx="4">
                  <c:v>86.14</c:v>
                </c:pt>
                <c:pt idx="5">
                  <c:v>81.16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Задание 15</c:v>
                </c:pt>
                <c:pt idx="1">
                  <c:v>Задание 16</c:v>
                </c:pt>
                <c:pt idx="2">
                  <c:v>Задание 17</c:v>
                </c:pt>
                <c:pt idx="3">
                  <c:v>Задание 18</c:v>
                </c:pt>
                <c:pt idx="4">
                  <c:v>Задание 19</c:v>
                </c:pt>
                <c:pt idx="5">
                  <c:v>Задание 20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82.35</c:v>
                </c:pt>
                <c:pt idx="1">
                  <c:v>64.649999999999991</c:v>
                </c:pt>
                <c:pt idx="2">
                  <c:v>87.69</c:v>
                </c:pt>
                <c:pt idx="3">
                  <c:v>84.25</c:v>
                </c:pt>
                <c:pt idx="4">
                  <c:v>83.06</c:v>
                </c:pt>
                <c:pt idx="5">
                  <c:v>82.86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03674760"/>
        <c:axId val="203675936"/>
      </c:barChart>
      <c:catAx>
        <c:axId val="203674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3675936"/>
        <c:crosses val="autoZero"/>
        <c:auto val="1"/>
        <c:lblAlgn val="ctr"/>
        <c:lblOffset val="100"/>
        <c:noMultiLvlLbl val="0"/>
      </c:catAx>
      <c:valAx>
        <c:axId val="203675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36747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задание 21</c:v>
                </c:pt>
                <c:pt idx="1">
                  <c:v>задание 22</c:v>
                </c:pt>
                <c:pt idx="2">
                  <c:v>задание 23</c:v>
                </c:pt>
                <c:pt idx="3">
                  <c:v>задание 24</c:v>
                </c:pt>
                <c:pt idx="4">
                  <c:v>задание 25</c:v>
                </c:pt>
                <c:pt idx="5">
                  <c:v>задание 26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13.9</c:v>
                </c:pt>
                <c:pt idx="1">
                  <c:v>11.6</c:v>
                </c:pt>
                <c:pt idx="2">
                  <c:v>4.7</c:v>
                </c:pt>
                <c:pt idx="3">
                  <c:v>10</c:v>
                </c:pt>
                <c:pt idx="4">
                  <c:v>2.7</c:v>
                </c:pt>
                <c:pt idx="5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задание 21</c:v>
                </c:pt>
                <c:pt idx="1">
                  <c:v>задание 22</c:v>
                </c:pt>
                <c:pt idx="2">
                  <c:v>задание 23</c:v>
                </c:pt>
                <c:pt idx="3">
                  <c:v>задание 24</c:v>
                </c:pt>
                <c:pt idx="4">
                  <c:v>задание 25</c:v>
                </c:pt>
                <c:pt idx="5">
                  <c:v>задание 26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19.22</c:v>
                </c:pt>
                <c:pt idx="1">
                  <c:v>5.0999999999999996</c:v>
                </c:pt>
                <c:pt idx="2">
                  <c:v>5.9700000000000024</c:v>
                </c:pt>
                <c:pt idx="3">
                  <c:v>3.38</c:v>
                </c:pt>
                <c:pt idx="4">
                  <c:v>3.11</c:v>
                </c:pt>
                <c:pt idx="5">
                  <c:v>0.64000000000000068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задание 21</c:v>
                </c:pt>
                <c:pt idx="1">
                  <c:v>задание 22</c:v>
                </c:pt>
                <c:pt idx="2">
                  <c:v>задание 23</c:v>
                </c:pt>
                <c:pt idx="3">
                  <c:v>задание 24</c:v>
                </c:pt>
                <c:pt idx="4">
                  <c:v>задание 25</c:v>
                </c:pt>
                <c:pt idx="5">
                  <c:v>задание 26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14.42</c:v>
                </c:pt>
                <c:pt idx="1">
                  <c:v>14.16</c:v>
                </c:pt>
                <c:pt idx="2">
                  <c:v>3.53</c:v>
                </c:pt>
                <c:pt idx="3">
                  <c:v>4.99</c:v>
                </c:pt>
                <c:pt idx="4">
                  <c:v>3.4099999999999997</c:v>
                </c:pt>
                <c:pt idx="5">
                  <c:v>1.24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485520"/>
        <c:axId val="207487480"/>
        <c:axId val="0"/>
      </c:bar3DChart>
      <c:catAx>
        <c:axId val="20748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487480"/>
        <c:crosses val="autoZero"/>
        <c:auto val="1"/>
        <c:lblAlgn val="ctr"/>
        <c:lblOffset val="100"/>
        <c:noMultiLvlLbl val="0"/>
      </c:catAx>
      <c:valAx>
        <c:axId val="207487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4855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232EBA-6DAE-4306-AD12-7731D41778A0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97E593-FBBA-426C-9E9A-A04422EB6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60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5C4A35-BC7D-4F73-9E0B-82F21DAEF651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B9F2DE-526A-41B6-8B32-0206B5A45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9F2DE-526A-41B6-8B32-0206B5A45B1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5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A776-5C3E-4705-B063-6532CE6D1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A8C3E-9E00-4031-8209-70CD120A6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76FD9-ADC1-4E6C-9B8B-763C2762E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59D9E-248B-492B-A8C8-4FFD5F301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B8CCA-10C1-4C77-97C9-8B031E657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F041-6114-4CEB-B585-304703049DE9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FE04-9FBB-496E-AC29-DDA423C26F4E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76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5405-39A0-40AE-A6F4-0D16FD520F0E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EE3AA-DFB0-426E-B12B-44710EFC0644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5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3F3E-42E4-4B6F-A52A-E1BA1C2CB482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F4B5-FA5F-452E-9359-008522F2A281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84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135B6-E260-42A0-8946-8B027889A68F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E70E-36BB-4881-8612-7D53CD7D3BA1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65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A8E9-3858-481F-9938-677944AB3761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A4FDC-04DC-4082-A273-D14AAB90443B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06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E4BA-6D2F-420D-834B-AA0076028948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6415-253A-41E5-81F0-DA359D52B915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7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FCFC-29D8-44B0-9ADB-88B20F222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9947-6A84-4ED3-BE6E-85591D58415D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162C-8530-4361-8EE4-E6117A1BE44C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40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57F6-B01B-42DC-A4C2-6CBC5F17C7D5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7117-E6E8-4437-ACBC-2E27C017B53B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9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15E4-B174-4784-9C25-F15F1CA7B03A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DE4B-765C-4AB5-BAEA-41F2EDFCD237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70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CD14-A325-4FCE-BEDE-11B32B8F5867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60AB-FE98-436A-88FF-CF518B76C0E3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0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AFEB-D511-48C9-8C46-7769B7F873E0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19C4-CEAD-4145-9AF1-5FA70B723816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13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9B0F-57D7-4103-B733-19EE90AC5788}" type="datetimeFigureOut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A3A-C99E-49DB-BB66-3A7DF51F4476}" type="slidenum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53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60D6-183E-4485-96EB-5E0595EEE2A2}" type="datetimeFigureOut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2336-6C19-4EB4-B2E2-D82F99C47769}" type="slidenum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6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5E86-7CC6-4A1A-9045-08DDA7CB8E06}" type="datetimeFigureOut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4BA2-C07B-4970-ABE6-3EB8C60153D3}" type="slidenum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29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0568B-05C7-4AFA-8AEC-76756C0896C7}" type="datetimeFigureOut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6902-47F9-4C04-90BA-C27124C981AB}" type="slidenum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09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D9E1-7DC2-44F2-806A-7A595639AE18}" type="datetimeFigureOut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40494-C34C-4135-84B2-4261690AD258}" type="slidenum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126DD-BD5E-45F2-9D77-C92E491DA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C0EB-5101-496E-B20E-B7C356B16DCF}" type="datetimeFigureOut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207E-D2B0-4AA5-A1CF-1BB07E72D7D0}" type="slidenum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61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7711-B28D-471B-9655-5243749B0BD8}" type="datetimeFigureOut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D567-4BD0-4397-A484-F6C4A65DC78A}" type="slidenum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8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605B-D035-4FB2-B967-F24CB0956E4A}" type="datetimeFigureOut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C5BFF-A128-4433-8E5B-FF751B9513A6}" type="slidenum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73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5D56-E78D-4485-8E74-341632596921}" type="datetimeFigureOut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39F9-579F-4ED7-9051-9E5075450FA2}" type="slidenum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55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A7B4F-CAD6-4C87-9DBB-A6D800F6F59B}" type="datetimeFigureOut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6A85-9D7D-4B29-BCE3-AD8C8A08FA73}" type="slidenum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73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5B9AF-D3FA-439B-9BC8-BD3729AD8CBA}" type="datetimeFigureOut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DEBC-20DA-4B10-9C23-AFAB17C36098}" type="slidenum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6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BB92-42FF-478A-BD5A-3336D0061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E5F14-F08A-47EC-87BB-A02418AF8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3B742-80A8-405C-A22C-C51B3E4F4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3802-D5BC-4F2E-A118-1C4F083FB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9159-4483-4FD5-93D0-406AC25CD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4C030-530C-44AA-B21A-F2C5C0BD7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C34E62F-13AE-41B8-B2A3-0CD429595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5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6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70" r:id="rId13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61DC146-4C23-4CC9-8BFE-34CC030EFD85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B8A9F32-9C34-4374-8F36-12670CCC6801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6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5F03115-4E96-4A0F-9CFA-50BD899B3B87}" type="datetimeFigureOut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12.09.2019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F9FC847-2B94-41CD-8DBF-D578D1B0286E}" type="slidenum">
              <a:rPr lang="ru-RU">
                <a:solidFill>
                  <a:srgbClr val="A6DCEA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6DCEA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5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85852" y="142852"/>
            <a:ext cx="6026169" cy="1200329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76200" cmpd="tri">
            <a:solidFill>
              <a:srgbClr val="66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КРИПКиПРО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естественно-научных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математических дисциплин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00364" y="3071810"/>
            <a:ext cx="6000750" cy="1754326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2700000" scaled="1"/>
          </a:gradFill>
          <a:ln w="76200" cmpd="tri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«Результаты ОГЭ по математике в Кемеровской области в 2019 году»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85926"/>
            <a:ext cx="27352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644688" y="3500438"/>
            <a:ext cx="7861300" cy="745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11"/>
          <p:cNvSpPr>
            <a:spLocks noChangeArrowheads="1"/>
          </p:cNvSpPr>
          <p:nvPr/>
        </p:nvSpPr>
        <p:spPr bwMode="auto">
          <a:xfrm flipH="1">
            <a:off x="1928813" y="4675188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5" name="Прямоугольник 12"/>
          <p:cNvSpPr>
            <a:spLocks noChangeArrowheads="1"/>
          </p:cNvSpPr>
          <p:nvPr/>
        </p:nvSpPr>
        <p:spPr bwMode="auto">
          <a:xfrm>
            <a:off x="928662" y="5072074"/>
            <a:ext cx="69294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Т. П.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Трушкина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председатель региональной комиссии по математике по проверке выполнения заданий с развернутым ответом экзаменационных работ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методист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КРИПКиПРО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73173" y="6000768"/>
            <a:ext cx="17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Кемерово 2019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28926" y="1571612"/>
            <a:ext cx="6000750" cy="1200329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2700000" scaled="1"/>
          </a:gradFill>
          <a:ln w="76200" cmpd="tri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«Модель ОГЭ по математике в 2020 году»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(итоговой) </a:t>
            </a:r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по МАТЕМАТИКЕ выпускников </a:t>
            </a:r>
            <a:r>
              <a:rPr lang="en-US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</a:t>
            </a:r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общеобразовательных </a:t>
            </a: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организуемой </a:t>
            </a:r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региональной </a:t>
            </a: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экзаменационной комиссией </a:t>
            </a:r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Кемеровской области В 2019 Году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:\СдискаF\мама\Pictures\рисунки о школе\J023724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52" y="-64746"/>
            <a:ext cx="253682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20688"/>
            <a:ext cx="673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NewRoman"/>
              </a:rPr>
              <a:t>Государственное учреждение «Областной </a:t>
            </a:r>
            <a:r>
              <a:rPr lang="ru-RU" sz="2400" dirty="0" smtClean="0">
                <a:latin typeface="Times New Roman" panose="02020603050405020304" pitchFamily="18" charset="0"/>
                <a:ea typeface="TimesNewRoman"/>
              </a:rPr>
              <a:t>центр                                                    мониторинга </a:t>
            </a:r>
            <a:r>
              <a:rPr lang="ru-RU" sz="2400" dirty="0">
                <a:latin typeface="Times New Roman" panose="02020603050405020304" pitchFamily="18" charset="0"/>
                <a:ea typeface="TimesNewRoman"/>
              </a:rPr>
              <a:t>качества образования»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300913" cy="198435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года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9" y="1714488"/>
            <a:ext cx="8253442" cy="4381512"/>
          </a:xfrm>
        </p:spPr>
        <p:txBody>
          <a:bodyPr/>
          <a:lstStyle/>
          <a:p>
            <a:pPr marL="0" indent="0"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Модуль « Алгебра»  содержит 17 заданий:  в  части  1 - 14 заданий;  в части 2 - 3 задания.  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Модуль « Геометрия»  содержит 9 заданий:  в  части 1  - 6 заданий;  в части 2 - 3 задания.  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 в  работе 26 заданий,  из  которых 20 заданий  базового  уровня,  4 задания повышенного уровня и 2 задания высокого уровня.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Рекомендуемый минимальный критерий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8003" name="Содержимое 2"/>
          <p:cNvSpPr>
            <a:spLocks noGrp="1"/>
          </p:cNvSpPr>
          <p:nvPr>
            <p:ph idx="1"/>
          </p:nvPr>
        </p:nvSpPr>
        <p:spPr>
          <a:xfrm>
            <a:off x="285750" y="2071688"/>
            <a:ext cx="8643938" cy="40719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баллов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набранные по всей работе, 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менее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-х баллов по модулю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Геометрия»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40080" cy="191683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effectLst/>
              </a:rPr>
              <a:t/>
            </a:r>
            <a:br>
              <a:rPr lang="ru-RU" sz="2400" b="1" i="1" dirty="0" smtClean="0">
                <a:effectLst/>
              </a:rPr>
            </a:b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пересчета первичного балла за выполнение экзаменационной 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отметку по пятибалльной шкале в Кемеровской области в 2016 году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038622"/>
              </p:ext>
            </p:extLst>
          </p:nvPr>
        </p:nvGraphicFramePr>
        <p:xfrm>
          <a:off x="142844" y="2143116"/>
          <a:ext cx="8843994" cy="18604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700458"/>
                <a:gridCol w="1357322"/>
                <a:gridCol w="1143008"/>
                <a:gridCol w="1356502"/>
                <a:gridCol w="1286704"/>
              </a:tblGrid>
              <a:tr h="293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по пятибалльной шкале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576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балл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0 – 7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8 – 14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15 – 21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22 – 32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8722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ГОСУДАРСТВЕННОЙ ИТОГОВОЙ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АТТЕСТАЦИИ ПО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ОБРАЗОВАТЕЛЬНЫМ ПРОГРАММАМ ОСНОВНОГО ОБЩЕГО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ПО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МАТЕМАТИКЕ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501983"/>
              </p:ext>
            </p:extLst>
          </p:nvPr>
        </p:nvGraphicFramePr>
        <p:xfrm>
          <a:off x="214282" y="2143116"/>
          <a:ext cx="8286808" cy="411509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85090"/>
                <a:gridCol w="1370762"/>
                <a:gridCol w="1542108"/>
                <a:gridCol w="1370762"/>
                <a:gridCol w="1370762"/>
                <a:gridCol w="1347324"/>
              </a:tblGrid>
              <a:tr h="71438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и 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0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23543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11,77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24,97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51,31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11,96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63,27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00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2018 г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0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24854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7,68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25,63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56,12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10,57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66,69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00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2019 г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0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26142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5,75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21,87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61,14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11,24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72,38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6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682" y="285728"/>
            <a:ext cx="8777318" cy="12144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Основной Государственной Аттестации По Математике </a:t>
            </a:r>
            <a:b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2017-2019 годы (в %)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705880" cy="1295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выполнения заданий по модулю «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первой части экзаменационной работы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928802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257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и фактические показатели выполнения заданий первой части работы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2016-2019 гг.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2143116"/>
          <a:ext cx="8358246" cy="3844022"/>
        </p:xfrm>
        <a:graphic>
          <a:graphicData uri="http://schemas.openxmlformats.org/drawingml/2006/table">
            <a:tbl>
              <a:tblPr/>
              <a:tblGrid>
                <a:gridCol w="2357454"/>
                <a:gridCol w="1968305"/>
                <a:gridCol w="1246405"/>
                <a:gridCol w="1466359"/>
                <a:gridCol w="1319723"/>
              </a:tblGrid>
              <a:tr h="41887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Уровень выполнения выпускниками заданий экзаменационной работы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Планируемый уровень (кол-во заданий)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Фактический уровень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(кол-во заданий)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2017 г.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2018 г.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Times New Roman"/>
                        <a:ea typeface="TimesNewRomanPSMT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NewRomanPSMT"/>
                          <a:cs typeface="Times New Roman"/>
                        </a:rPr>
                        <a:t>2019 г.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80–90%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8 заданий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7 заданий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NewRomanPSMT"/>
                          <a:cs typeface="Times New Roman"/>
                        </a:rPr>
                        <a:t>9 заданий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14 заданий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70–80%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8 заданий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5 заданий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NewRomanPSMT"/>
                          <a:cs typeface="Times New Roman"/>
                        </a:rPr>
                        <a:t>7 заданий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NewRomanPSMT"/>
                          <a:cs typeface="Times New Roman"/>
                        </a:rPr>
                        <a:t>4 задания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60–70%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4 задания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7 заданий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3 заданий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NewRomanPSMT"/>
                          <a:cs typeface="Times New Roman"/>
                        </a:rPr>
                        <a:t>1 задание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NewRomanPSMT"/>
                          <a:cs typeface="Times New Roman"/>
                        </a:rPr>
                        <a:t>менее 60 %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не планировалось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1 задание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1 задание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1 задание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№ 1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431216" cy="266815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60486"/>
                <a:gridCol w="3992850"/>
                <a:gridCol w="798210"/>
                <a:gridCol w="912583"/>
                <a:gridCol w="988631"/>
                <a:gridCol w="978456"/>
              </a:tblGrid>
              <a:tr h="72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сложности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региону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3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Числа и вычисления.</a:t>
                      </a:r>
                      <a:r>
                        <a:rPr lang="ru-RU" sz="160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Выполнять, сочетая устные и письменные приёмы, арифметические действия с рациональными числами, вычислять значения числовых выражений; переходить от одной формы записи чисел к другой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80,61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83,05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94,51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6299" y="4710123"/>
            <a:ext cx="1076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4357694"/>
            <a:ext cx="1093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2019 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4286256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2017 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4357694"/>
            <a:ext cx="981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5214950"/>
            <a:ext cx="2768351" cy="428628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6833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5072074"/>
            <a:ext cx="428628" cy="981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№ 2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643997" cy="240948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643205"/>
                <a:gridCol w="2739710"/>
                <a:gridCol w="1033454"/>
                <a:gridCol w="1119576"/>
                <a:gridCol w="1108052"/>
              </a:tblGrid>
              <a:tr h="72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</a:tr>
              <a:tr h="963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Статистика. Представление данных в виде таблиц, диаграмм,  графиков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Анализировать реальные числовые данные, представленные в таблицах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94,6 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85,93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92,76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18855" y="1453055"/>
            <a:ext cx="2852790" cy="737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8001024" y="4786322"/>
            <a:ext cx="808235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2017 г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4071942"/>
            <a:ext cx="8715436" cy="242889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 КИМ обеспечена преемственность  проверяемого  содержания  с Федеральным компонентом государственного образовательного стандарта основного общего  образования  по  математике ( приказ  Минобразования  России от 05.03.2004  № 1089 «Об утверждении  Федерального  компонента государственных  образовательных  стандартов  начального  общего, основного  общего  и среднего (полного) общего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ГИА 2020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643050"/>
            <a:ext cx="864399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определяющие содержание КИМ ОГЭ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КИМ определяется на основе Федеральный государственный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образовательный стандарт основного общего образования (приказ Министерства образования и науки РФ № 1897 от 17.12.2010) с учётом Примерной основной образовательной программы основного общего образования (одобрена решением Федерального  учебно-методического  объединения  по  общему  образованию (протокол от 8.04.2015 № 1/15)).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428604"/>
            <a:ext cx="6642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Новая модель ОГЭ по математике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2844" y="571480"/>
            <a:ext cx="8491566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таблице даны результаты забега девочек 8 класса на дистанцию 60 м. Зачет выставляется  при условии, что показан результат не хуже 10,8 с.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42852"/>
            <a:ext cx="936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428736"/>
          <a:ext cx="8358245" cy="838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7520"/>
                <a:gridCol w="1571636"/>
                <a:gridCol w="1500198"/>
                <a:gridCol w="1285884"/>
                <a:gridCol w="114300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 дорожки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(в с)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4282" y="2357430"/>
            <a:ext cx="8572560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Укажите номера  дорожек, по которым бежали девочки, получившие зачет. В ответе укажите номер правильного варианта.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3071810"/>
          <a:ext cx="7858179" cy="304800"/>
        </p:xfrm>
        <a:graphic>
          <a:graphicData uri="http://schemas.openxmlformats.org/drawingml/2006/table">
            <a:tbl>
              <a:tblPr/>
              <a:tblGrid>
                <a:gridCol w="1963929"/>
                <a:gridCol w="1963929"/>
                <a:gridCol w="1964750"/>
                <a:gridCol w="1965571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 только II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 только III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3) II, IV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4) I, III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71736" y="34290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4282" y="3786190"/>
            <a:ext cx="8715436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таблице даны результаты забега девочек 8 класса на дистанцию 60 м. Зачет выставляется при условии, что показан результат не хуже 10,8 с. Укажите номера  дорожек, по которым бежали девочки, получившие зачет. В ответе укажите номер правильного варианта.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5143512"/>
          <a:ext cx="8001055" cy="990603"/>
        </p:xfrm>
        <a:graphic>
          <a:graphicData uri="http://schemas.openxmlformats.org/drawingml/2006/table">
            <a:tbl>
              <a:tblPr/>
              <a:tblGrid>
                <a:gridCol w="1973143"/>
                <a:gridCol w="1325625"/>
                <a:gridCol w="1565258"/>
                <a:gridCol w="1686773"/>
                <a:gridCol w="1450256"/>
              </a:tblGrid>
              <a:tr h="571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 дорожки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(в с)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6215082"/>
          <a:ext cx="7143801" cy="304800"/>
        </p:xfrm>
        <a:graphic>
          <a:graphicData uri="http://schemas.openxmlformats.org/drawingml/2006/table">
            <a:tbl>
              <a:tblPr/>
              <a:tblGrid>
                <a:gridCol w="609809"/>
                <a:gridCol w="1175581"/>
                <a:gridCol w="517256"/>
                <a:gridCol w="1268135"/>
                <a:gridCol w="530691"/>
                <a:gridCol w="1255446"/>
                <a:gridCol w="543380"/>
                <a:gridCol w="1243503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I, III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только IV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II, IV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только II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000496" y="335756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92,76 %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14285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85,93 %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№ 3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148488"/>
              </p:ext>
            </p:extLst>
          </p:nvPr>
        </p:nvGraphicFramePr>
        <p:xfrm>
          <a:off x="0" y="857232"/>
          <a:ext cx="8929716" cy="28301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51189"/>
                <a:gridCol w="4202219"/>
                <a:gridCol w="825436"/>
                <a:gridCol w="845733"/>
                <a:gridCol w="805139"/>
              </a:tblGrid>
              <a:tr h="72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4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Сравнение рациональных чисел. Квадратный корень из числа. Нахождение приближенного значения корня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Сравнивать действительные числа. Округлять целые числа и десятичные дроби,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выполнять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прикидку результата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вычислений.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Находить в несложных случаях значения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корней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 Изображать числа точками на координатной прямой.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89,9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90,27  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93,99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29" name="Прямая соединительная линия 28"/>
          <p:cNvCxnSpPr/>
          <p:nvPr/>
        </p:nvCxnSpPr>
        <p:spPr>
          <a:xfrm rot="5400000">
            <a:off x="5679289" y="6393677"/>
            <a:ext cx="71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86644" y="5072074"/>
            <a:ext cx="80823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5786454"/>
          <a:ext cx="6095999" cy="315468"/>
        </p:xfrm>
        <a:graphic>
          <a:graphicData uri="http://schemas.openxmlformats.org/drawingml/2006/table">
            <a:tbl>
              <a:tblPr/>
              <a:tblGrid>
                <a:gridCol w="1523555"/>
                <a:gridCol w="1524148"/>
                <a:gridCol w="1524148"/>
                <a:gridCol w="1524148"/>
              </a:tblGrid>
              <a:tr h="1964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точка 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точка 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точка 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arenR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точка 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433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600"/>
            <a:ext cx="3233738" cy="769938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929066"/>
            <a:ext cx="8929718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/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координатной прямой отмечены точки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Одна из них соответствует числу         . 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это точка?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764401"/>
            <a:ext cx="716863" cy="553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03993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286256"/>
            <a:ext cx="271463" cy="285752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786322"/>
            <a:ext cx="49292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№ 3 </a:t>
            </a:r>
            <a:endParaRPr lang="ru-RU" dirty="0"/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870" t="23339"/>
          <a:stretch>
            <a:fillRect/>
          </a:stretch>
        </p:blipFill>
        <p:spPr bwMode="auto">
          <a:xfrm>
            <a:off x="500034" y="1428736"/>
            <a:ext cx="8286808" cy="44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2285992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89,9%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786322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90,27%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№ 4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247961"/>
              </p:ext>
            </p:extLst>
          </p:nvPr>
        </p:nvGraphicFramePr>
        <p:xfrm>
          <a:off x="357159" y="1285860"/>
          <a:ext cx="8490261" cy="28301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00197"/>
                <a:gridCol w="3786981"/>
                <a:gridCol w="1015074"/>
                <a:gridCol w="1099663"/>
                <a:gridCol w="1088346"/>
              </a:tblGrid>
              <a:tr h="72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4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Степень с целым показателем. Квадратный корень из числа.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Выполнять основные действия со степенями с целыми показателями. Применять  свойства арифметических квадратных корней для преобразования  числовых выражений, содержащих квадратные корни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63,9 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90,27 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88,54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04379" y="1767629"/>
            <a:ext cx="857256" cy="646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286644" y="5072074"/>
            <a:ext cx="80823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4214818"/>
            <a:ext cx="808235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2017 г</a:t>
            </a:r>
            <a:endParaRPr lang="ru-RU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5429264"/>
            <a:ext cx="750526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2018г</a:t>
            </a:r>
            <a:endParaRPr lang="ru-RU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857892"/>
            <a:ext cx="37332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214942" y="5572140"/>
            <a:ext cx="371474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значения  выражения 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6031654"/>
            <a:ext cx="322035" cy="509732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366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50006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№ 5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643997" cy="226927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57454"/>
                <a:gridCol w="3025461"/>
                <a:gridCol w="1033454"/>
                <a:gridCol w="1119576"/>
                <a:gridCol w="1108052"/>
              </a:tblGrid>
              <a:tr h="72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3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Статистика. Представление данных в виде таблиц, диаграмм, графиков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Анализировать реальные числовые данные, представленные графиках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88,5 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93,31  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79,24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295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928934"/>
            <a:ext cx="80823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3214686"/>
            <a:ext cx="8929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графике показано изменение температуры воздуха на протяжение трех суток. По горизонтали указывается дата и время, по вертикали − значение температуры в градусах Цельсия. Определите по графику наименьшую температуру воздуха 15 октября. Ответ дайте в градусах Цельсия.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ege.sdamgia.ru/get_file?id=246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14818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99219" y="-656002"/>
            <a:ext cx="3420172" cy="544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1500174"/>
            <a:ext cx="1016625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2017 г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 l="5309" t="651" r="70446" b="-437"/>
          <a:stretch/>
        </p:blipFill>
        <p:spPr bwMode="auto">
          <a:xfrm rot="5400000">
            <a:off x="5047740" y="1167310"/>
            <a:ext cx="884126" cy="6264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786321"/>
            <a:ext cx="4500594" cy="193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5905" y="4357694"/>
            <a:ext cx="101662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2018 г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6540" y="5349060"/>
            <a:ext cx="877164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84,8 %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97479" y="2330928"/>
            <a:ext cx="877164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88,5 %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№ 6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643965" cy="262792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71768"/>
                <a:gridCol w="2811127"/>
                <a:gridCol w="1033451"/>
                <a:gridCol w="1119571"/>
                <a:gridCol w="1108048"/>
              </a:tblGrid>
              <a:tr h="72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региону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 anchor="ctr"/>
                </a:tc>
              </a:tr>
              <a:tr h="963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Уравнение с одной переменной, корень уравнения.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Решать линейные, квадратные уравнения и рациональные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уравнения, сводящиеся к ним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77,9 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73,26 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74,89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98698" y="987790"/>
            <a:ext cx="714381" cy="659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71246" y="4786322"/>
            <a:ext cx="865943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2018 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246" y="4000504"/>
            <a:ext cx="865943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2017 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246" y="5572140"/>
            <a:ext cx="86594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857760"/>
            <a:ext cx="4675942" cy="39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643174" y="5525974"/>
            <a:ext cx="35718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корень уравнения 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5572139"/>
            <a:ext cx="1214446" cy="506019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711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№ 7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479314"/>
              </p:ext>
            </p:extLst>
          </p:nvPr>
        </p:nvGraphicFramePr>
        <p:xfrm>
          <a:off x="357158" y="1142984"/>
          <a:ext cx="8643997" cy="25496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14577"/>
                <a:gridCol w="3168338"/>
                <a:gridCol w="1033454"/>
                <a:gridCol w="1119576"/>
                <a:gridCol w="1108052"/>
              </a:tblGrid>
              <a:tr h="72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3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Числа и вычисления. Проценты. Нахождение процента от величины и  величины по её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проценту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Решать несложные практические расчётные задачи; решать задачи, связанные с отношением, пропорциональностью величин, дробями,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процентами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69,4 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77,4 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84,00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54632" y="988914"/>
            <a:ext cx="915743" cy="679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5929330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929066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2017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072074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2018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714480" y="5072074"/>
            <a:ext cx="678661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вес мальчиков того же возраста, что и Женя, равен 34 кг.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 Жени составляет 80% среднего веса. Сколько весит Женя?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571604" y="5715016"/>
            <a:ext cx="71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Плата за телефон составляет 350 рублей в месяц. В следующем году она увеличивается на 12 %. Сколько рублей придется платить ежемесячно за телефон в следующем году?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№ 8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450045"/>
              </p:ext>
            </p:extLst>
          </p:nvPr>
        </p:nvGraphicFramePr>
        <p:xfrm>
          <a:off x="357159" y="1285860"/>
          <a:ext cx="8643997" cy="211132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14643"/>
                <a:gridCol w="3429024"/>
                <a:gridCol w="785818"/>
                <a:gridCol w="857256"/>
                <a:gridCol w="857256"/>
              </a:tblGrid>
              <a:tr h="72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3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Статистика.</a:t>
                      </a: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 Представление данных в виде </a:t>
                      </a:r>
                      <a:r>
                        <a:rPr lang="ru-RU" sz="1600" dirty="0" smtClean="0">
                          <a:latin typeface="Times New Roman"/>
                          <a:ea typeface="TimesNewRomanPSMT"/>
                          <a:cs typeface="Times New Roman"/>
                        </a:rPr>
                        <a:t>диаграмм</a:t>
                      </a: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, графиков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Анализировать реальные числовые данные, представленные на диаграммах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79,3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86,84  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96,82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3571876"/>
            <a:ext cx="82153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диаграмме показано содержание питательных веществ в какао, шоколаде, фасоли и сухарях. Определите по диаграмме, в каком продукте содержание жиров наибольшее.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oge.sdamgia.ru/get_file?id=85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14818"/>
            <a:ext cx="3258671" cy="253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4786322"/>
          <a:ext cx="3038475" cy="630936"/>
        </p:xfrm>
        <a:graphic>
          <a:graphicData uri="http://schemas.openxmlformats.org/drawingml/2006/table">
            <a:tbl>
              <a:tblPr/>
              <a:tblGrid>
                <a:gridCol w="1518920"/>
                <a:gridCol w="1519555"/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 Какао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 Шоколад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3) Фасоль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4) Сухари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14810" y="5500702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32" y="285728"/>
            <a:ext cx="8863568" cy="60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868144" y="2564904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86,84 %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1500174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2018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31863" y="96838"/>
            <a:ext cx="7678737" cy="14747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КИМ по математике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 2020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714488"/>
          <a:ext cx="8572560" cy="4094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62200"/>
                <a:gridCol w="4052972"/>
                <a:gridCol w="18573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 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 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заданий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 заданий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Типы заданий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 выбором ответа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 развёрнутым ответом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  кратким  ответом  в  виде  числа, последовательности цифр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Максимальный </a:t>
                      </a:r>
                    </a:p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первичный балл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сложности заданий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Повышенный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168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Изменения в КИМ 2020 года по сравнению с 2019 годом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КИМ включён новый блок практико-ориентированных заданий 1—5.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2017 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12166" y="169104"/>
            <a:ext cx="5233915" cy="75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001036" y="3212976"/>
            <a:ext cx="877164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79,3 %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№ 9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490556"/>
              </p:ext>
            </p:extLst>
          </p:nvPr>
        </p:nvGraphicFramePr>
        <p:xfrm>
          <a:off x="357159" y="1285860"/>
          <a:ext cx="8643997" cy="211132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57453"/>
                <a:gridCol w="3025462"/>
                <a:gridCol w="1033454"/>
                <a:gridCol w="1119576"/>
                <a:gridCol w="1108052"/>
              </a:tblGrid>
              <a:tr h="72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3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Равновозможные события и подсчет их вероятности.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Исследовать модели реальной ситуацией с использованием аппарата вероятности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65,5 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72,96  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87,02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21565" y="421915"/>
            <a:ext cx="928695" cy="722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1472" y="5786454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571876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2017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714884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2018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4572008"/>
            <a:ext cx="727094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среднем из 100 карманных фонариков, по­ступивших в продажу, восемь неисправных. Найдите вероятность того, что выбранный наудачу в магазине фонарик окажется исправен.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571572" y="5657671"/>
            <a:ext cx="75724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фирме такси в данный момент свободно 30 машин: 1 черная,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желтых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20 зеленых. По вызову выехала одна из машин, случайно оказавшаяся ближе всего к заказчику. Найдите вероятность того, что к нему приедет желтое такси.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№ 10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175640"/>
              </p:ext>
            </p:extLst>
          </p:nvPr>
        </p:nvGraphicFramePr>
        <p:xfrm>
          <a:off x="285720" y="1285860"/>
          <a:ext cx="8561700" cy="210686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71768"/>
                <a:gridCol w="2819247"/>
                <a:gridCol w="1004807"/>
                <a:gridCol w="1088541"/>
                <a:gridCol w="1077337"/>
              </a:tblGrid>
              <a:tr h="6358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780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Числовые функции.  Линейная, квадратичная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функция. Обратная пропорциональность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Уметь строить и читать графики функций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79,4 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77, 86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82,34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8662" y="4572008"/>
            <a:ext cx="85725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643314"/>
            <a:ext cx="6215106" cy="287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884096" cy="838200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0843" y="4154386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2017г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369497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2018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г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95417" y="2633947"/>
            <a:ext cx="2781810" cy="522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17454" y="4815529"/>
            <a:ext cx="877164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79,4 %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67640" y="1901650"/>
            <a:ext cx="704039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80 %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l="-3983" b="15833"/>
          <a:stretch/>
        </p:blipFill>
        <p:spPr>
          <a:xfrm>
            <a:off x="285720" y="357166"/>
            <a:ext cx="6067688" cy="327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69532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№ 11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482746"/>
              </p:ext>
            </p:extLst>
          </p:nvPr>
        </p:nvGraphicFramePr>
        <p:xfrm>
          <a:off x="214282" y="928670"/>
          <a:ext cx="8776013" cy="318345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00263"/>
                <a:gridCol w="3464863"/>
                <a:gridCol w="1049238"/>
                <a:gridCol w="1136674"/>
                <a:gridCol w="1124975"/>
              </a:tblGrid>
              <a:tr h="6429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L="68580" marR="68580" marT="0" marB="0" anchor="ctr"/>
                </a:tc>
              </a:tr>
              <a:tr h="424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Числовые последовательности. Арифметическая и геометрическая прогрессии.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Решать элементарные  задачи, связанные с числовыми последовательностями. Распознавать арифметические и геометрические прогрессии; решать задачи с применением формулы общего члена и суммы нескольких первых членов прогрессий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86,85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74,69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91465" y="2466527"/>
            <a:ext cx="785817" cy="61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4357694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357826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2017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6072206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2018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737027" y="5813569"/>
                <a:ext cx="6181829" cy="7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Выписано несколько членов арифметической прогрессии: </a:t>
                </a:r>
                <a14:m>
                  <m:oMath xmlns:m="http://schemas.openxmlformats.org/officeDocument/2006/math">
                    <m:r>
                      <a:rPr lang="ru-RU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… ;19; </m:t>
                    </m:r>
                    <m:r>
                      <a:rPr lang="en-US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ru-RU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;11;7; …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Найдите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ru-RU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027" y="5813569"/>
                <a:ext cx="6181829" cy="72943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888" t="-2521" r="-789" b="-10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286255"/>
            <a:ext cx="4000528" cy="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7143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№ 12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963005"/>
              </p:ext>
            </p:extLst>
          </p:nvPr>
        </p:nvGraphicFramePr>
        <p:xfrm>
          <a:off x="142844" y="1071546"/>
          <a:ext cx="8776014" cy="236681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71636"/>
                <a:gridCol w="3947393"/>
                <a:gridCol w="1032156"/>
                <a:gridCol w="1118169"/>
                <a:gridCol w="1106660"/>
              </a:tblGrid>
              <a:tr h="72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3715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Рациональные выражения и их преобразования.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Выполнять тождественные преобразования рациональных выражений Находить значения буквенных выражений, осуществляя необходимые подстановки и преобразования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59,6 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54,69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58,04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4282" y="3786190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714884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2017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5286388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2018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79772" y="5276339"/>
                <a:ext cx="5716564" cy="862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Найдите значения выражения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−7</m:t>
                            </m:r>
                          </m:e>
                        </m:d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(6+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772" y="5276339"/>
                <a:ext cx="5716564" cy="86267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t="-2128" b="-35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58129" y="2656921"/>
            <a:ext cx="642942" cy="475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3" y="3714752"/>
            <a:ext cx="4786346" cy="74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63004" cy="68578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№ 13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893961"/>
              </p:ext>
            </p:extLst>
          </p:nvPr>
        </p:nvGraphicFramePr>
        <p:xfrm>
          <a:off x="285720" y="928671"/>
          <a:ext cx="8643997" cy="20002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71767"/>
                <a:gridCol w="3357586"/>
                <a:gridCol w="928694"/>
                <a:gridCol w="857256"/>
                <a:gridCol w="928694"/>
              </a:tblGrid>
              <a:tr h="6847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3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NewRomanPSMT"/>
                          <a:cs typeface="Times New Roman"/>
                        </a:rPr>
                        <a:t>Представление зависимости между величинами в виде формул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NewRomanPSMT"/>
                          <a:cs typeface="Times New Roman"/>
                        </a:rPr>
                        <a:t>Осуществлять практические расчеты по формулам, выражающие зависимости между величинами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66,0 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74,29 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81,39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13899"/>
          <a:stretch>
            <a:fillRect/>
          </a:stretch>
        </p:blipFill>
        <p:spPr bwMode="auto">
          <a:xfrm rot="5400000">
            <a:off x="4792870" y="1177155"/>
            <a:ext cx="1285884" cy="71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85786" y="3125276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500570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2017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715016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2018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63912" y="5391998"/>
                <a:ext cx="7143800" cy="134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фирме «Эх, прокачу!» стоимость поездки на такси (в рублях) рассчитывается по формуле </a:t>
                </a:r>
                <a14:m>
                  <m:oMath xmlns:m="http://schemas.openxmlformats.org/officeDocument/2006/math">
                    <m:r>
                      <a:rPr lang="ru-RU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С=150+11(</m:t>
                    </m:r>
                    <m:r>
                      <m:rPr>
                        <m:sty m:val="p"/>
                      </m:rPr>
                      <a:rPr lang="ru-RU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</m:t>
                    </m:r>
                    <m:r>
                      <a:rPr lang="ru-RU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−5)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где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длительность поездки, выраженная (в минутах). Пользуясь этой формулой, рассчитайте стоимость 8-минутной поездки. Ответ дайте в рублях.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912" y="5391998"/>
                <a:ext cx="7143800" cy="134100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768" t="-1370" r="-256" b="-6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000372"/>
            <a:ext cx="7000924" cy="98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67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30" y="115859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№ 14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014078"/>
              </p:ext>
            </p:extLst>
          </p:nvPr>
        </p:nvGraphicFramePr>
        <p:xfrm>
          <a:off x="218841" y="857560"/>
          <a:ext cx="8643997" cy="189240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14511"/>
                <a:gridCol w="3668404"/>
                <a:gridCol w="1033454"/>
                <a:gridCol w="1119576"/>
                <a:gridCol w="1108052"/>
              </a:tblGrid>
              <a:tr h="5715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3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Неравенства с одной переменной и их системы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Решать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неравенства и системы неравенства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одной переменной.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Применять графические представления при решении неравенств и их систем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72,7 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54,69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70,77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42689" y="1614907"/>
            <a:ext cx="1605086" cy="409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8841" y="3098529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2017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07" y="5212888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3362" y="3863761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2018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508104" y="4198470"/>
                <a:ext cx="3498750" cy="1685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каком из рисунков изображено решение неравенства </a:t>
                </a:r>
                <a:endParaRPr lang="ru-RU" i="0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ru-RU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x</m:t>
                      </m:r>
                      <m:r>
                        <a:rPr lang="ru-RU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ru-RU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&gt;0.</m:t>
                      </m:r>
                    </m:oMath>
                  </m:oMathPara>
                </a14:m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ответе укажите номер правильного варианта.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198470"/>
                <a:ext cx="3498750" cy="168507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568" t="-1087" r="-1394" b="-36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 descr="https://oge.sdamgia.ru/get_file?id=624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4420" y="6012815"/>
            <a:ext cx="5529580" cy="84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786322"/>
            <a:ext cx="4286280" cy="11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02832" cy="10841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выполнения заданий по модулю «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части экзаменационной работы</a:t>
            </a:r>
            <a:endParaRPr lang="ru-RU" sz="24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1500175"/>
          <a:ext cx="835824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№ 15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968565"/>
              </p:ext>
            </p:extLst>
          </p:nvPr>
        </p:nvGraphicFramePr>
        <p:xfrm>
          <a:off x="142844" y="1142984"/>
          <a:ext cx="8643997" cy="28301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43074"/>
                <a:gridCol w="4286280"/>
                <a:gridCol w="857256"/>
                <a:gridCol w="928694"/>
                <a:gridCol w="928693"/>
              </a:tblGrid>
              <a:tr h="72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3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Геометрические фигуры и их свойства. Измерение геометрических величин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Описывать реальные ситуации на языке геометрии, исследовать построенные модели с  использованием геометрических понятий и теорем, решать практические задачи, связанные с нахождением геометрических величин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61,31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73,51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82,35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4429132"/>
            <a:ext cx="10001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85852" y="4191690"/>
            <a:ext cx="6000792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угол описывает минутная стрелка за 16 мин?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 дайте в градусах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72198" y="4929198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7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9851"/>
            <a:ext cx="6500858" cy="665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77613" y="2037438"/>
            <a:ext cx="3363374" cy="600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1071546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0355" y="4620551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4899" y="5114788"/>
            <a:ext cx="877164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61,3 %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785794"/>
            <a:ext cx="7277100" cy="24288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7202" y="1714488"/>
            <a:ext cx="992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73,51 %</a:t>
            </a:r>
            <a:endParaRPr lang="ru-RU" b="1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7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32" y="234528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№ 16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671157"/>
              </p:ext>
            </p:extLst>
          </p:nvPr>
        </p:nvGraphicFramePr>
        <p:xfrm>
          <a:off x="326320" y="912550"/>
          <a:ext cx="8643997" cy="19888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88292"/>
                <a:gridCol w="2994623"/>
                <a:gridCol w="1033454"/>
                <a:gridCol w="1119576"/>
                <a:gridCol w="1108052"/>
              </a:tblGrid>
              <a:tr h="72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4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Геометрические фигуры и их свойства. Измерение геометрических величин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Уметь выполнять действия с геометрическими фигурами, координатами и векторами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88,23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66,78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64,65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-312" r="9677"/>
          <a:stretch>
            <a:fillRect/>
          </a:stretch>
        </p:blipFill>
        <p:spPr bwMode="auto">
          <a:xfrm rot="5400000">
            <a:off x="5072065" y="428605"/>
            <a:ext cx="100013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357290" y="5643578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3214686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2017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478" t="6356" r="1" b="-1"/>
          <a:stretch/>
        </p:blipFill>
        <p:spPr>
          <a:xfrm>
            <a:off x="2500298" y="4214818"/>
            <a:ext cx="6521847" cy="11060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85852" y="4429132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2018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4" cstate="print"/>
          <a:srcRect r="337" b="3016"/>
          <a:stretch>
            <a:fillRect/>
          </a:stretch>
        </p:blipFill>
        <p:spPr bwMode="auto">
          <a:xfrm>
            <a:off x="2714612" y="5429263"/>
            <a:ext cx="5357850" cy="136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82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№ 17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448449"/>
              </p:ext>
            </p:extLst>
          </p:nvPr>
        </p:nvGraphicFramePr>
        <p:xfrm>
          <a:off x="214282" y="1071547"/>
          <a:ext cx="8643997" cy="178595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71767"/>
                <a:gridCol w="2811148"/>
                <a:gridCol w="1033454"/>
                <a:gridCol w="1119576"/>
                <a:gridCol w="1108052"/>
              </a:tblGrid>
              <a:tr h="5847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 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6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Геометрические фигуры и их свойства. Измерение геометрических величин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Уметь выполнять действия с геометрическими фигурами, координатами и векторами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68,43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66,71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87,69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59818" y="369348"/>
            <a:ext cx="1285883" cy="640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14348" y="5929330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143248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2017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500570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2018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175" t="17690" r="1"/>
          <a:stretch/>
        </p:blipFill>
        <p:spPr>
          <a:xfrm>
            <a:off x="2000232" y="4286256"/>
            <a:ext cx="6174993" cy="1293607"/>
          </a:xfrm>
          <a:prstGeom prst="rect">
            <a:avLst/>
          </a:prstGeom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5643578"/>
            <a:ext cx="6143668" cy="108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0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№ 18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978693"/>
              </p:ext>
            </p:extLst>
          </p:nvPr>
        </p:nvGraphicFramePr>
        <p:xfrm>
          <a:off x="326201" y="1256779"/>
          <a:ext cx="8643997" cy="251921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57453"/>
                <a:gridCol w="3025462"/>
                <a:gridCol w="1033454"/>
                <a:gridCol w="1119576"/>
                <a:gridCol w="1108052"/>
              </a:tblGrid>
              <a:tr h="72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 7г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37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Геометрические фигуры и их свойства. Измерение геометрических величин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Уметь выполнять действия с геометрическими фигурами, координатами и векторами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84,72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76,56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84,25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51965" y="1148705"/>
            <a:ext cx="730497" cy="614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34" y="5857892"/>
            <a:ext cx="808235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857628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2017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4714884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2018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4643446"/>
            <a:ext cx="7277100" cy="971550"/>
          </a:xfrm>
          <a:prstGeom prst="rect">
            <a:avLst/>
          </a:prstGeom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715016"/>
            <a:ext cx="6357982" cy="103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16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№ 19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785442"/>
              </p:ext>
            </p:extLst>
          </p:nvPr>
        </p:nvGraphicFramePr>
        <p:xfrm>
          <a:off x="285720" y="1000108"/>
          <a:ext cx="8643997" cy="211132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91"/>
                <a:gridCol w="2954024"/>
                <a:gridCol w="1033454"/>
                <a:gridCol w="1119576"/>
                <a:gridCol w="1108052"/>
              </a:tblGrid>
              <a:tr h="72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3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Геометрические фигуры и их свойства. Измерение геометрических величин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Уметь выполнять действия с геометрическими фигурами, координатами и векторами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62,04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86,14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83,06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r="14185" b="-1335"/>
          <a:stretch>
            <a:fillRect/>
          </a:stretch>
        </p:blipFill>
        <p:spPr bwMode="auto">
          <a:xfrm rot="5400000">
            <a:off x="4228058" y="701108"/>
            <a:ext cx="952670" cy="59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85786" y="5643578"/>
            <a:ext cx="80823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357562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2017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357694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2018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4357694"/>
            <a:ext cx="6076821" cy="6339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4214818"/>
            <a:ext cx="933257" cy="1210071"/>
          </a:xfrm>
          <a:prstGeom prst="rect">
            <a:avLst/>
          </a:prstGeo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357826"/>
            <a:ext cx="6000792" cy="12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55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Результаты  выполнения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№ 20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139533"/>
              </p:ext>
            </p:extLst>
          </p:nvPr>
        </p:nvGraphicFramePr>
        <p:xfrm>
          <a:off x="214282" y="857232"/>
          <a:ext cx="8643997" cy="211132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57453"/>
                <a:gridCol w="3025462"/>
                <a:gridCol w="1033454"/>
                <a:gridCol w="1119576"/>
                <a:gridCol w="1108052"/>
              </a:tblGrid>
              <a:tr h="72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элементы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процент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выполнения по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региону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3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Геометрические фигуры и их свойства. Измерение геометрических величин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Уметь выполнять действия с геометрическими фигурами, координатами и векторами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73,82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81,16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82,86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r="8241" b="-1264"/>
          <a:stretch>
            <a:fillRect/>
          </a:stretch>
        </p:blipFill>
        <p:spPr bwMode="auto">
          <a:xfrm rot="5400000">
            <a:off x="3750447" y="892967"/>
            <a:ext cx="1285883" cy="550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6072206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2019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143248"/>
            <a:ext cx="750526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2017г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714884"/>
            <a:ext cx="8082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2018 г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4357694"/>
            <a:ext cx="6344736" cy="1263682"/>
          </a:xfrm>
          <a:prstGeom prst="rect">
            <a:avLst/>
          </a:prstGeom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715016"/>
            <a:ext cx="5929354" cy="10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4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0588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/>
            </a:r>
            <a:br>
              <a:rPr lang="ru-RU" b="1" i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ru-RU" sz="2700" b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Результаты выполнения второй части работы </a:t>
            </a:r>
            <a:br>
              <a:rPr lang="ru-RU" sz="2700" b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ru-RU" sz="2700" b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 2016 - 2018 гг. (%)</a:t>
            </a:r>
            <a:r>
              <a:rPr lang="ru-RU" sz="2700" b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267728" cy="430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и фактические показатели выполнения второй части работы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54228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23928"/>
                <a:gridCol w="1500198"/>
                <a:gridCol w="1719274"/>
                <a:gridCol w="1447800"/>
                <a:gridCol w="1447800"/>
                <a:gridCol w="1447800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№ задание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Уровень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сложности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Планируемый уровень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выполнения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Фактический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уровень выполнения выпускниками заданий экзаменационной работы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2017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 г</a:t>
                      </a:r>
                      <a:r>
                        <a:rPr lang="ru-RU" sz="1800" b="1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2018  г.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2019  г.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21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повышенный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30-50 %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13,9 %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19,22 %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14,42</a:t>
                      </a: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22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повышенный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15–30%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11,6 %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5,1 %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14,16</a:t>
                      </a: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23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высокий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3−15 %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4,7 %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NewRomanPSMT"/>
                          <a:cs typeface="Times New Roman"/>
                        </a:rPr>
                        <a:t>5,97 %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3,53</a:t>
                      </a: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24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повышенный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30-50 %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10 %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NewRomanPSMT"/>
                          <a:cs typeface="Times New Roman"/>
                        </a:rPr>
                        <a:t>3,38 %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4,99</a:t>
                      </a: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25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повышенный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15–30%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2,7 %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3,11 %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3,41</a:t>
                      </a: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26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высокий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3−15 %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0,5 %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0,64 %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1,24</a:t>
                      </a:r>
                      <a:r>
                        <a:rPr lang="ru-RU" sz="1800" dirty="0">
                          <a:latin typeface="Times New Roman"/>
                          <a:ea typeface="TimesNewRomanPSMT"/>
                          <a:cs typeface="Times New Roman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E:\СдискаF\мама\Pictures\рисунки о школе\J023724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5143512"/>
            <a:ext cx="1785950" cy="155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выполнения задания № 21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90844" y="-647562"/>
            <a:ext cx="786102" cy="551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1472" y="1857364"/>
            <a:ext cx="100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500702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г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4714884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14,42%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128586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13,9 %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4290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271462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19,22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157538"/>
            <a:ext cx="5072098" cy="114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5" y="5286388"/>
            <a:ext cx="6143668" cy="8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81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типичные ошибки при выполнении № 21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31330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025164" cy="598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выполнения задания № 22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5783" y="576387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14,16 %</a:t>
            </a:r>
            <a:r>
              <a:rPr lang="ru-RU" dirty="0"/>
              <a:t> 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5783" y="2107502"/>
            <a:ext cx="86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11,6 %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5584" y="3371124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7111" y="5373216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г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0131" y="1501396"/>
            <a:ext cx="808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г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635850"/>
            <a:ext cx="6939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двух городов одновременно навстречу друг другу отправились два велосипедиста. Проехав некоторую часть пути, первый велосипедист сделал оста­новку на 40 минут, а затем продолжил движение до встречи со вторым велосипедистом. Расстояние между городами составляет 92 км, скорость первого велосипедиста равна 30 км/ч, скорость второго –12 км/ч. Определите расстоя­ние от города, из которого выехал второй велосипедист, до места встречи.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111" y="394645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5,1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774732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 выехал с постоянной скоростью из города А в город В, расстояние между которыми равно 60 км. На следующий день он отправился обратно в А, увеличив скорость на 10 км/ч. По пути он сделал остановку на 3 часа, в результате чего затратил на обратный путь столь-ко же времени, сколько на путь из 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 скорость велосипедиста на пути из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3568" y="1412776"/>
            <a:ext cx="8308032" cy="518457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800" dirty="0" smtClean="0"/>
              <a:t>  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содержат 75 % воды, а высушенные ‒ 25 %. Сколько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требует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свежих фруктов для приготовления 45 кг высушенных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фруктов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428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при выполнении №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составлении математической модели задачи;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преобразовании алгебраического выражения при решении дробно-рационального уравнения;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пояснения при составлении математической модели реальной ситуации.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Результаты выполнения задания № 23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06" t="30419" r="51486" b="10844"/>
          <a:stretch/>
        </p:blipFill>
        <p:spPr>
          <a:xfrm>
            <a:off x="1043608" y="1124744"/>
            <a:ext cx="7106936" cy="560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86800" cy="838200"/>
          </a:xfrm>
        </p:spPr>
        <p:txBody>
          <a:bodyPr>
            <a:noAutofit/>
          </a:bodyPr>
          <a:lstStyle/>
          <a:p>
            <a:pPr algn="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типичные ошибки при выполнении №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выражение, содержащего переменную, без учета ограничений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переменную, т. е.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область определения функции;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преобразовании аналитической формулы;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раскрытие знака модуля;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обоснований построения графика функции;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масштаба при построении графика;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 условий, при которых два графика не имеют ни одной общей точки;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значения параметра без всяких обоснований, не понятна логика их происхождения.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3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403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задания № 24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46110" y="-1320667"/>
            <a:ext cx="1005975" cy="70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75849" y="175625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г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717032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44161" y="135432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10 %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44161" y="294602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3,38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2454" y="3463548"/>
            <a:ext cx="7258050" cy="876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2201" t="33192" r="9839" b="34593"/>
          <a:stretch/>
        </p:blipFill>
        <p:spPr>
          <a:xfrm>
            <a:off x="1467083" y="4994387"/>
            <a:ext cx="7128792" cy="16561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5848" y="5308482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51801" y="4514216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4,99 %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24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02160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2198" y="5229200"/>
            <a:ext cx="6820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делают выводы, не опираясь на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условия;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делаются допущение без обоснований,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не понимают геометрическую конфигурацию.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836" t="31792" r="31889" b="6579"/>
          <a:stretch/>
        </p:blipFill>
        <p:spPr>
          <a:xfrm>
            <a:off x="2628385" y="1389608"/>
            <a:ext cx="6381673" cy="379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задания № 25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55976" y="-1284075"/>
            <a:ext cx="903618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886453" y="1314207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2,7 %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949835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1000" y="5027760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3205283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Известно, что  около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четырѐхугольника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ABCD  можно  описать окружность и что продолжения сторон AD и BC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четырѐхугольника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пересекаются в точке K. Докажите, что треугольники KAB и KCD подобны.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86453" y="2835951"/>
            <a:ext cx="86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3,11 %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1000" y="3604214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8325" y="5039156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Основания BC и AD трапеции ABCD равны соответственно 9 и 36,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BD = 6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Докажите, что треугольники CBD и BDA подобны.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9874" y="4561775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3,41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NewRomanPSMT"/>
              </a:rPr>
              <a:t>%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27130" y="-1295355"/>
            <a:ext cx="903618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0406"/>
            <a:ext cx="5177820" cy="246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866569"/>
            <a:ext cx="4572000" cy="257865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Типичные ошибки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треугольники подобны по первому признаку подобия треугольников;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ошибки в расположении элементов подобных треугольников по отношению к друг другу в самой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пропорции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Схема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решения большинства задач: равные углы ===&gt; подобные треугольники ===&gt; пропорция (уравнение).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0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1" y="374427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выполнения задания № 26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7146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4714884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688" t="17785" r="31100" b="7980"/>
          <a:stretch/>
        </p:blipFill>
        <p:spPr>
          <a:xfrm>
            <a:off x="457481" y="1230827"/>
            <a:ext cx="8290983" cy="55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976664" cy="263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04800" y="2636912"/>
                <a:ext cx="4572000" cy="21698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Дано: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А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NewRomanPSMT"/>
                      </a:rPr>
                      <m:t>ВС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NewRomanPSMT"/>
                      </a:rPr>
                      <m:t>𝐷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−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параллелограмм,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А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ru-RU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−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биссектриса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∠А</m:t>
                    </m:r>
                  </m:oMath>
                </a14:m>
                <a:r>
                  <a:rPr lang="ru-RU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BK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−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биссектриса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∠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=17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𝐾𝐻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NewRomanPSMT"/>
                      </a:rPr>
                      <m:t>⊥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NewRomanPSMT"/>
                      </a:rPr>
                      <m:t>𝐴𝐵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NewRomanPSMT"/>
                      </a:rPr>
                      <m:t>, 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𝐾𝐻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=10.</m:t>
                    </m:r>
                  </m:oMath>
                </a14:m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Найти: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𝐴𝐵𝐶𝐷</m:t>
                        </m:r>
                      </m:sub>
                    </m:sSub>
                  </m:oMath>
                </a14:m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636912"/>
                <a:ext cx="4572000" cy="2169825"/>
              </a:xfrm>
              <a:prstGeom prst="rect">
                <a:avLst/>
              </a:prstGeom>
              <a:blipFill rotWithShape="0">
                <a:blip r:embed="rId3"/>
                <a:stretch>
                  <a:fillRect l="-1067" r="-1067" b="-1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933056"/>
            <a:ext cx="52116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830" y="285728"/>
            <a:ext cx="821813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j0345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068638"/>
            <a:ext cx="37719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129462" cy="2281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/>
              </a:rPr>
              <a:t>Спасибо за внимание!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00"/>
              </a:solidFill>
              <a:latin typeface="Georgia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214282" y="214290"/>
          <a:ext cx="8643998" cy="62915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43074"/>
                <a:gridCol w="1643074"/>
                <a:gridCol w="535785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475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задание в КИМ </a:t>
                      </a:r>
                    </a:p>
                    <a:p>
                      <a:pPr algn="ctr">
                        <a:spcAft>
                          <a:spcPts val="475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демоверсии 2020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75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задание в КИМ 2019 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75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Проверяемые элементы содержания / умения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Числа и вычисления.</a:t>
                      </a:r>
                      <a:r>
                        <a:rPr lang="ru-RU" sz="200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 Уметь выполнять вычисления и преобразования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Квадратный корень. Нахождение приближенного значения корня, изображение числа точками на координатной прямой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Выполнять основные действия со степенями с целыми показателями, с квадратными корнями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Решать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уравнения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Находить вероятности  случайных событий в простейших случаях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Графики функций, описывать их свойства 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Решать элементарные задачи, связанные с числовыми последовательностями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Выполнять тождественные преобразования рациональных выражений, вычислять их числовые значения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285720" y="285728"/>
          <a:ext cx="8393117" cy="58140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14512"/>
                <a:gridCol w="1643074"/>
                <a:gridCol w="5035531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475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задание в КИМ </a:t>
                      </a:r>
                    </a:p>
                    <a:p>
                      <a:pPr algn="ctr">
                        <a:spcAft>
                          <a:spcPts val="475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демоверсии 2020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75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задание в КИМ 2019 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75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Проверяемые элементы содержания / умения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Находить значения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буквенных выражений,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осуществляя необходимые подстановки и преобразования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Решать линейные и квадратные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неравенства с одной переменной и их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системы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16</a:t>
                      </a: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Геометрические фигуры и их свойства. Уметь выполнять действия с геометрическими фигурами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17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18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19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Геометрические фигуры и их свойства. Оценивать логическую правильность рассуждений, распознавать ошибочные заключения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285720" y="285728"/>
          <a:ext cx="8715436" cy="64643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80354"/>
                <a:gridCol w="1706173"/>
                <a:gridCol w="522890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задание в КИМ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демоверсии 2020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задание в КИМ 2019 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Проверяемые элементы содержания / умения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Решать линейные, квадратные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уравнения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рациональные уравнения,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сводящиеся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 ним, системы двух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линейных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уравнений и несложные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нелинейные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системы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Решать текстовые задачи алгебраическим  методом, интерпретировать полученный результат, проводить отбор решений исходя из формулировки задачи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Строить графики функций, находить значение параметра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Решать планиметрические задачи на нахождение геометрических величин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(длин, углов, площадей)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Проводить доказательные рассуждения при решении геометрических задач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75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№ 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Уметь выполнять действия с геометрическими фигурами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де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Другая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A6DCEA"/>
      </a:accent1>
      <a:accent2>
        <a:srgbClr val="B4E3F5"/>
      </a:accent2>
      <a:accent3>
        <a:srgbClr val="F2A3A7"/>
      </a:accent3>
      <a:accent4>
        <a:srgbClr val="D2EDF4"/>
      </a:accent4>
      <a:accent5>
        <a:srgbClr val="F7C1A3"/>
      </a:accent5>
      <a:accent6>
        <a:srgbClr val="FFB375"/>
      </a:accent6>
      <a:hlink>
        <a:srgbClr val="77D5EA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4854</TotalTime>
  <Words>3044</Words>
  <Application>Microsoft Office PowerPoint</Application>
  <PresentationFormat>Экран (4:3)</PresentationFormat>
  <Paragraphs>739</Paragraphs>
  <Slides>60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60</vt:i4>
      </vt:variant>
    </vt:vector>
  </HeadingPairs>
  <TitlesOfParts>
    <vt:vector size="75" baseType="lpstr">
      <vt:lpstr>Batang</vt:lpstr>
      <vt:lpstr>Arial</vt:lpstr>
      <vt:lpstr>Calibri</vt:lpstr>
      <vt:lpstr>Cambria Math</vt:lpstr>
      <vt:lpstr>Franklin Gothic Book</vt:lpstr>
      <vt:lpstr>Franklin Gothic Medium</vt:lpstr>
      <vt:lpstr>Georgia</vt:lpstr>
      <vt:lpstr>Times New Roman</vt:lpstr>
      <vt:lpstr>TimesNewRoman</vt:lpstr>
      <vt:lpstr>TimesNewRomanPSMT</vt:lpstr>
      <vt:lpstr>Wingdings</vt:lpstr>
      <vt:lpstr>Wingdings 2</vt:lpstr>
      <vt:lpstr>Идея</vt:lpstr>
      <vt:lpstr>1_Трек</vt:lpstr>
      <vt:lpstr>2_Трек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2019 года   </vt:lpstr>
      <vt:lpstr>Рекомендуемый минимальный критерий:</vt:lpstr>
      <vt:lpstr> Шкала пересчета первичного балла за выполнение экзаменационной  работы в отметку по пятибалльной шкале в Кемеровской области в 2016 году  </vt:lpstr>
      <vt:lpstr> РЕЗУЛЬТАТЫ ГОСУДАРСТВЕННОЙ ИТОГОВОЙ АТТЕСТАЦИИ ПО ОБРАЗОВАТЕЛЬНЫМ ПРОГРАММАМ ОСНОВНОГО ОБЩЕГО ОБРАЗОВАНИЯ ПО МАТЕМАТИКЕ </vt:lpstr>
      <vt:lpstr>Результаты Основной Государственной Аттестации По Математике   2017-2019 годы (в %) </vt:lpstr>
      <vt:lpstr>Результаты выполнения заданий по модулю «АЛГеБРА» первой части экзаменационной работы</vt:lpstr>
      <vt:lpstr> Планируемые и фактические показатели выполнения заданий первой части работы  в 2016-2019 гг. </vt:lpstr>
      <vt:lpstr>Результаты  выполнения  заданиЯ  № 1 </vt:lpstr>
      <vt:lpstr>Результаты  выполнения  заданиЯ  № 2</vt:lpstr>
      <vt:lpstr>Презентация PowerPoint</vt:lpstr>
      <vt:lpstr>Результаты  выполнения  заданиЯ  № 3 </vt:lpstr>
      <vt:lpstr>Примеры заданиЯ  № 3 </vt:lpstr>
      <vt:lpstr>Результаты  выполнения  заданиЯ  № 4 </vt:lpstr>
      <vt:lpstr>Результаты  выполнения  заданиЯ  № 5 </vt:lpstr>
      <vt:lpstr>Презентация PowerPoint</vt:lpstr>
      <vt:lpstr>Результаты  выполнения  заданиЯ  № 6 </vt:lpstr>
      <vt:lpstr>Результаты  выполнения  заданиЯ  № 7 </vt:lpstr>
      <vt:lpstr>Результаты  выполнения  заданиЯ  № 8 </vt:lpstr>
      <vt:lpstr>Презентация PowerPoint</vt:lpstr>
      <vt:lpstr>2017 г </vt:lpstr>
      <vt:lpstr>Результаты  выполнения  заданиЯ  № 9 </vt:lpstr>
      <vt:lpstr>Результаты  выполнения  заданиЯ  № 10</vt:lpstr>
      <vt:lpstr>Презентация PowerPoint</vt:lpstr>
      <vt:lpstr>Результаты  выполнения  заданиЯ  № 11 </vt:lpstr>
      <vt:lpstr>Результаты  выполнения  заданиЯ  № 12</vt:lpstr>
      <vt:lpstr>Результаты  выполнения  заданиЯ  № 13</vt:lpstr>
      <vt:lpstr>Результаты  выполнения  заданиЯ  № 14</vt:lpstr>
      <vt:lpstr>Результаты выполнения заданий по модулю «ГеОМеТРИЯ» первой части экзаменационной работы</vt:lpstr>
      <vt:lpstr>Результаты  выполнения  заданиЯ  № 15 </vt:lpstr>
      <vt:lpstr>Презентация PowerPoint</vt:lpstr>
      <vt:lpstr>Результаты  выполнения  заданиЯ  № 16</vt:lpstr>
      <vt:lpstr>Результаты  выполнения  заданиЯ  № 17 </vt:lpstr>
      <vt:lpstr>Результаты  выполнения  заданиЯ  № 18 </vt:lpstr>
      <vt:lpstr>Результаты  выполнения  заданиЯ  № 19 </vt:lpstr>
      <vt:lpstr>Результаты  выполнения  заданиЯ  № 20 </vt:lpstr>
      <vt:lpstr> Результаты выполнения второй части работы  в 2016 - 2018 гг. (%) </vt:lpstr>
      <vt:lpstr>Планируемые и фактические показатели выполнения второй части работы </vt:lpstr>
      <vt:lpstr>Результаты выполнения задания № 21</vt:lpstr>
      <vt:lpstr>типичные ошибки при выполнении № 21</vt:lpstr>
      <vt:lpstr>Результаты выполнения задания № 22</vt:lpstr>
      <vt:lpstr>Типичные ошибки при выполнении № 22</vt:lpstr>
      <vt:lpstr>Результаты выполнения задания № 23</vt:lpstr>
      <vt:lpstr>типичные ошибки при выполнении № 23</vt:lpstr>
      <vt:lpstr>Результаты выполнения задания № 24</vt:lpstr>
      <vt:lpstr>задание № 24</vt:lpstr>
      <vt:lpstr>Результаты выполнения задания № 25</vt:lpstr>
      <vt:lpstr>Презентация PowerPoint</vt:lpstr>
      <vt:lpstr>Результаты выполнения задания № 26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k302</cp:lastModifiedBy>
  <cp:revision>549</cp:revision>
  <cp:lastPrinted>2014-10-22T09:42:53Z</cp:lastPrinted>
  <dcterms:created xsi:type="dcterms:W3CDTF">2006-10-06T09:56:58Z</dcterms:created>
  <dcterms:modified xsi:type="dcterms:W3CDTF">2019-09-12T06:47:24Z</dcterms:modified>
</cp:coreProperties>
</file>