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  <p:sldMasterId id="2147483783" r:id="rId2"/>
    <p:sldMasterId id="2147483795" r:id="rId3"/>
  </p:sldMasterIdLst>
  <p:notesMasterIdLst>
    <p:notesMasterId r:id="rId64"/>
  </p:notesMasterIdLst>
  <p:handoutMasterIdLst>
    <p:handoutMasterId r:id="rId65"/>
  </p:handoutMasterIdLst>
  <p:sldIdLst>
    <p:sldId id="272" r:id="rId4"/>
    <p:sldId id="623" r:id="rId5"/>
    <p:sldId id="624" r:id="rId6"/>
    <p:sldId id="625" r:id="rId7"/>
    <p:sldId id="626" r:id="rId8"/>
    <p:sldId id="627" r:id="rId9"/>
    <p:sldId id="628" r:id="rId10"/>
    <p:sldId id="629" r:id="rId11"/>
    <p:sldId id="632" r:id="rId12"/>
    <p:sldId id="523" r:id="rId13"/>
    <p:sldId id="617" r:id="rId14"/>
    <p:sldId id="427" r:id="rId15"/>
    <p:sldId id="534" r:id="rId16"/>
    <p:sldId id="431" r:id="rId17"/>
    <p:sldId id="622" r:id="rId18"/>
    <p:sldId id="620" r:id="rId19"/>
    <p:sldId id="621" r:id="rId20"/>
    <p:sldId id="634" r:id="rId21"/>
    <p:sldId id="635" r:id="rId22"/>
    <p:sldId id="656" r:id="rId23"/>
    <p:sldId id="637" r:id="rId24"/>
    <p:sldId id="638" r:id="rId25"/>
    <p:sldId id="639" r:id="rId26"/>
    <p:sldId id="640" r:id="rId27"/>
    <p:sldId id="641" r:id="rId28"/>
    <p:sldId id="642" r:id="rId29"/>
    <p:sldId id="643" r:id="rId30"/>
    <p:sldId id="644" r:id="rId31"/>
    <p:sldId id="645" r:id="rId32"/>
    <p:sldId id="646" r:id="rId33"/>
    <p:sldId id="648" r:id="rId34"/>
    <p:sldId id="649" r:id="rId35"/>
    <p:sldId id="650" r:id="rId36"/>
    <p:sldId id="651" r:id="rId37"/>
    <p:sldId id="652" r:id="rId38"/>
    <p:sldId id="653" r:id="rId39"/>
    <p:sldId id="654" r:id="rId40"/>
    <p:sldId id="572" r:id="rId41"/>
    <p:sldId id="657" r:id="rId42"/>
    <p:sldId id="658" r:id="rId43"/>
    <p:sldId id="659" r:id="rId44"/>
    <p:sldId id="660" r:id="rId45"/>
    <p:sldId id="661" r:id="rId46"/>
    <p:sldId id="662" r:id="rId47"/>
    <p:sldId id="663" r:id="rId48"/>
    <p:sldId id="575" r:id="rId49"/>
    <p:sldId id="616" r:id="rId50"/>
    <p:sldId id="665" r:id="rId51"/>
    <p:sldId id="671" r:id="rId52"/>
    <p:sldId id="666" r:id="rId53"/>
    <p:sldId id="675" r:id="rId54"/>
    <p:sldId id="673" r:id="rId55"/>
    <p:sldId id="674" r:id="rId56"/>
    <p:sldId id="668" r:id="rId57"/>
    <p:sldId id="676" r:id="rId58"/>
    <p:sldId id="669" r:id="rId59"/>
    <p:sldId id="677" r:id="rId60"/>
    <p:sldId id="670" r:id="rId61"/>
    <p:sldId id="664" r:id="rId62"/>
    <p:sldId id="274" r:id="rId63"/>
  </p:sldIdLst>
  <p:sldSz cx="9144000" cy="6858000" type="screen4x3"/>
  <p:notesSz cx="6797675" cy="98726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4C2A1E0-D135-4145-8BCB-E68FA5204C19}">
          <p14:sldIdLst>
            <p14:sldId id="272"/>
            <p14:sldId id="623"/>
            <p14:sldId id="624"/>
            <p14:sldId id="625"/>
            <p14:sldId id="626"/>
            <p14:sldId id="627"/>
            <p14:sldId id="628"/>
            <p14:sldId id="629"/>
            <p14:sldId id="632"/>
            <p14:sldId id="523"/>
            <p14:sldId id="617"/>
            <p14:sldId id="427"/>
            <p14:sldId id="534"/>
            <p14:sldId id="431"/>
            <p14:sldId id="622"/>
            <p14:sldId id="620"/>
            <p14:sldId id="621"/>
            <p14:sldId id="634"/>
            <p14:sldId id="635"/>
            <p14:sldId id="656"/>
            <p14:sldId id="637"/>
            <p14:sldId id="638"/>
            <p14:sldId id="639"/>
            <p14:sldId id="640"/>
            <p14:sldId id="641"/>
            <p14:sldId id="642"/>
            <p14:sldId id="643"/>
            <p14:sldId id="644"/>
            <p14:sldId id="645"/>
            <p14:sldId id="646"/>
            <p14:sldId id="648"/>
            <p14:sldId id="649"/>
            <p14:sldId id="650"/>
            <p14:sldId id="651"/>
            <p14:sldId id="652"/>
            <p14:sldId id="653"/>
            <p14:sldId id="654"/>
            <p14:sldId id="572"/>
            <p14:sldId id="657"/>
            <p14:sldId id="658"/>
            <p14:sldId id="659"/>
            <p14:sldId id="660"/>
            <p14:sldId id="661"/>
            <p14:sldId id="662"/>
            <p14:sldId id="663"/>
            <p14:sldId id="575"/>
            <p14:sldId id="616"/>
            <p14:sldId id="665"/>
            <p14:sldId id="671"/>
            <p14:sldId id="666"/>
            <p14:sldId id="675"/>
            <p14:sldId id="673"/>
            <p14:sldId id="674"/>
            <p14:sldId id="668"/>
            <p14:sldId id="676"/>
            <p14:sldId id="669"/>
            <p14:sldId id="677"/>
            <p14:sldId id="670"/>
            <p14:sldId id="664"/>
          </p14:sldIdLst>
        </p14:section>
        <p14:section name="Раздел без заголовка" id="{C368129C-6E0E-4B27-AEC6-4E450B9D62C9}">
          <p14:sldIdLst>
            <p14:sldId id="2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FF6600"/>
    <a:srgbClr val="FFCE85"/>
    <a:srgbClr val="FF9966"/>
    <a:srgbClr val="FFFF00"/>
    <a:srgbClr val="CCFFCC"/>
    <a:srgbClr val="FFFFCC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E8034E78-7F5D-4C2E-B375-FC64B27BC917}" styleName="Темный стиль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C4B1156A-380E-4F78-BDF5-A606A8083BF9}" styleName="Средний стиль 4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368" autoAdjust="0"/>
    <p:restoredTop sz="94660"/>
  </p:normalViewPr>
  <p:slideViewPr>
    <p:cSldViewPr>
      <p:cViewPr varScale="1">
        <p:scale>
          <a:sx n="81" d="100"/>
          <a:sy n="81" d="100"/>
        </p:scale>
        <p:origin x="113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203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viewProps" Target="view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commentAuthors" Target="commentAuthor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notesMaster" Target="notesMasters/notesMaster1.xml"/><Relationship Id="rId69" Type="http://schemas.openxmlformats.org/officeDocument/2006/relationships/theme" Target="theme/theme1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presProps" Target="presProps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"4" и "5"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11.77</c:v>
                </c:pt>
                <c:pt idx="1">
                  <c:v>24.97</c:v>
                </c:pt>
                <c:pt idx="2">
                  <c:v>51.309999999999995</c:v>
                </c:pt>
                <c:pt idx="3">
                  <c:v>11.96</c:v>
                </c:pt>
                <c:pt idx="4">
                  <c:v>63.27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"4" и "5"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7.68</c:v>
                </c:pt>
                <c:pt idx="1">
                  <c:v>25.630000000000031</c:v>
                </c:pt>
                <c:pt idx="2">
                  <c:v>56.120000000000012</c:v>
                </c:pt>
                <c:pt idx="3">
                  <c:v>10.57</c:v>
                </c:pt>
                <c:pt idx="4">
                  <c:v>66.69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vert="horz"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Лист1!$A$2:$A$6</c:f>
              <c:strCache>
                <c:ptCount val="5"/>
                <c:pt idx="0">
                  <c:v>"2"</c:v>
                </c:pt>
                <c:pt idx="1">
                  <c:v>"3"</c:v>
                </c:pt>
                <c:pt idx="2">
                  <c:v>"4"</c:v>
                </c:pt>
                <c:pt idx="3">
                  <c:v>"5"</c:v>
                </c:pt>
                <c:pt idx="4">
                  <c:v>"4" и "5"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5.75</c:v>
                </c:pt>
                <c:pt idx="1">
                  <c:v>21.87</c:v>
                </c:pt>
                <c:pt idx="2">
                  <c:v>61.14</c:v>
                </c:pt>
                <c:pt idx="3">
                  <c:v>11.239999999999998</c:v>
                </c:pt>
                <c:pt idx="4">
                  <c:v>72.38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03676328"/>
        <c:axId val="203676720"/>
        <c:axId val="0"/>
      </c:bar3DChart>
      <c:catAx>
        <c:axId val="20367632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3676720"/>
        <c:crosses val="autoZero"/>
        <c:auto val="1"/>
        <c:lblAlgn val="ctr"/>
        <c:lblOffset val="100"/>
        <c:noMultiLvlLbl val="0"/>
      </c:catAx>
      <c:valAx>
        <c:axId val="20367672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3676328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г.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Лист1!$A$2:$A$15</c:f>
              <c:strCache>
                <c:ptCount val="14"/>
                <c:pt idx="0">
                  <c:v>Задание 1</c:v>
                </c:pt>
                <c:pt idx="1">
                  <c:v>Задание 2</c:v>
                </c:pt>
                <c:pt idx="2">
                  <c:v>Задание 3</c:v>
                </c:pt>
                <c:pt idx="3">
                  <c:v>Задание 4</c:v>
                </c:pt>
                <c:pt idx="4">
                  <c:v>Задание 5</c:v>
                </c:pt>
                <c:pt idx="5">
                  <c:v>Задание 6</c:v>
                </c:pt>
                <c:pt idx="6">
                  <c:v>Задание7</c:v>
                </c:pt>
                <c:pt idx="7">
                  <c:v>Задание 8</c:v>
                </c:pt>
                <c:pt idx="8">
                  <c:v>Задание 9</c:v>
                </c:pt>
                <c:pt idx="9">
                  <c:v>Задание 10</c:v>
                </c:pt>
                <c:pt idx="10">
                  <c:v>Задание 11</c:v>
                </c:pt>
                <c:pt idx="11">
                  <c:v>Задание 12</c:v>
                </c:pt>
                <c:pt idx="12">
                  <c:v>Задание 13</c:v>
                </c:pt>
                <c:pt idx="13">
                  <c:v>Задание 14</c:v>
                </c:pt>
              </c:strCache>
            </c:strRef>
          </c:cat>
          <c:val>
            <c:numRef>
              <c:f>Лист1!$B$2:$B$15</c:f>
              <c:numCache>
                <c:formatCode>General</c:formatCode>
                <c:ptCount val="14"/>
                <c:pt idx="0">
                  <c:v>80.599999999999994</c:v>
                </c:pt>
                <c:pt idx="1">
                  <c:v>94.6</c:v>
                </c:pt>
                <c:pt idx="2">
                  <c:v>89.9</c:v>
                </c:pt>
                <c:pt idx="3">
                  <c:v>63.9</c:v>
                </c:pt>
                <c:pt idx="4">
                  <c:v>88.5</c:v>
                </c:pt>
                <c:pt idx="5">
                  <c:v>77.900000000000006</c:v>
                </c:pt>
                <c:pt idx="6">
                  <c:v>69.400000000000006</c:v>
                </c:pt>
                <c:pt idx="7">
                  <c:v>79.3</c:v>
                </c:pt>
                <c:pt idx="8">
                  <c:v>65.5</c:v>
                </c:pt>
                <c:pt idx="9">
                  <c:v>79.400000000000006</c:v>
                </c:pt>
                <c:pt idx="10">
                  <c:v>88</c:v>
                </c:pt>
                <c:pt idx="11">
                  <c:v>59.6</c:v>
                </c:pt>
                <c:pt idx="12">
                  <c:v>66</c:v>
                </c:pt>
                <c:pt idx="13">
                  <c:v>72.7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г. 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Лист1!$A$2:$A$15</c:f>
              <c:strCache>
                <c:ptCount val="14"/>
                <c:pt idx="0">
                  <c:v>Задание 1</c:v>
                </c:pt>
                <c:pt idx="1">
                  <c:v>Задание 2</c:v>
                </c:pt>
                <c:pt idx="2">
                  <c:v>Задание 3</c:v>
                </c:pt>
                <c:pt idx="3">
                  <c:v>Задание 4</c:v>
                </c:pt>
                <c:pt idx="4">
                  <c:v>Задание 5</c:v>
                </c:pt>
                <c:pt idx="5">
                  <c:v>Задание 6</c:v>
                </c:pt>
                <c:pt idx="6">
                  <c:v>Задание7</c:v>
                </c:pt>
                <c:pt idx="7">
                  <c:v>Задание 8</c:v>
                </c:pt>
                <c:pt idx="8">
                  <c:v>Задание 9</c:v>
                </c:pt>
                <c:pt idx="9">
                  <c:v>Задание 10</c:v>
                </c:pt>
                <c:pt idx="10">
                  <c:v>Задание 11</c:v>
                </c:pt>
                <c:pt idx="11">
                  <c:v>Задание 12</c:v>
                </c:pt>
                <c:pt idx="12">
                  <c:v>Задание 13</c:v>
                </c:pt>
                <c:pt idx="13">
                  <c:v>Задание 14</c:v>
                </c:pt>
              </c:strCache>
            </c:strRef>
          </c:cat>
          <c:val>
            <c:numRef>
              <c:f>Лист1!$C$2:$C$15</c:f>
              <c:numCache>
                <c:formatCode>General</c:formatCode>
                <c:ptCount val="14"/>
                <c:pt idx="0">
                  <c:v>83.05</c:v>
                </c:pt>
                <c:pt idx="1">
                  <c:v>85.93</c:v>
                </c:pt>
                <c:pt idx="2">
                  <c:v>90.27</c:v>
                </c:pt>
                <c:pt idx="3">
                  <c:v>82.28</c:v>
                </c:pt>
                <c:pt idx="4">
                  <c:v>93.31</c:v>
                </c:pt>
                <c:pt idx="5">
                  <c:v>73.260000000000005</c:v>
                </c:pt>
                <c:pt idx="6">
                  <c:v>77.400000000000006</c:v>
                </c:pt>
                <c:pt idx="7">
                  <c:v>86.84</c:v>
                </c:pt>
                <c:pt idx="8">
                  <c:v>72.959999999999994</c:v>
                </c:pt>
                <c:pt idx="9">
                  <c:v>77.86</c:v>
                </c:pt>
                <c:pt idx="10">
                  <c:v>86.85</c:v>
                </c:pt>
                <c:pt idx="11">
                  <c:v>54.690000000000012</c:v>
                </c:pt>
                <c:pt idx="12">
                  <c:v>74.290000000000006</c:v>
                </c:pt>
                <c:pt idx="13">
                  <c:v>67.38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г. 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Лист1!$A$2:$A$15</c:f>
              <c:strCache>
                <c:ptCount val="14"/>
                <c:pt idx="0">
                  <c:v>Задание 1</c:v>
                </c:pt>
                <c:pt idx="1">
                  <c:v>Задание 2</c:v>
                </c:pt>
                <c:pt idx="2">
                  <c:v>Задание 3</c:v>
                </c:pt>
                <c:pt idx="3">
                  <c:v>Задание 4</c:v>
                </c:pt>
                <c:pt idx="4">
                  <c:v>Задание 5</c:v>
                </c:pt>
                <c:pt idx="5">
                  <c:v>Задание 6</c:v>
                </c:pt>
                <c:pt idx="6">
                  <c:v>Задание7</c:v>
                </c:pt>
                <c:pt idx="7">
                  <c:v>Задание 8</c:v>
                </c:pt>
                <c:pt idx="8">
                  <c:v>Задание 9</c:v>
                </c:pt>
                <c:pt idx="9">
                  <c:v>Задание 10</c:v>
                </c:pt>
                <c:pt idx="10">
                  <c:v>Задание 11</c:v>
                </c:pt>
                <c:pt idx="11">
                  <c:v>Задание 12</c:v>
                </c:pt>
                <c:pt idx="12">
                  <c:v>Задание 13</c:v>
                </c:pt>
                <c:pt idx="13">
                  <c:v>Задание 14</c:v>
                </c:pt>
              </c:strCache>
            </c:strRef>
          </c:cat>
          <c:val>
            <c:numRef>
              <c:f>Лист1!$D$2:$D$15</c:f>
              <c:numCache>
                <c:formatCode>General</c:formatCode>
                <c:ptCount val="14"/>
                <c:pt idx="0">
                  <c:v>94.51</c:v>
                </c:pt>
                <c:pt idx="1">
                  <c:v>92.76</c:v>
                </c:pt>
                <c:pt idx="2">
                  <c:v>93.990000000000023</c:v>
                </c:pt>
                <c:pt idx="3">
                  <c:v>88.54</c:v>
                </c:pt>
                <c:pt idx="4">
                  <c:v>79.239999999999995</c:v>
                </c:pt>
                <c:pt idx="5">
                  <c:v>74.89</c:v>
                </c:pt>
                <c:pt idx="6">
                  <c:v>84</c:v>
                </c:pt>
                <c:pt idx="7">
                  <c:v>96.82</c:v>
                </c:pt>
                <c:pt idx="8">
                  <c:v>87.02</c:v>
                </c:pt>
                <c:pt idx="9">
                  <c:v>82.34</c:v>
                </c:pt>
                <c:pt idx="10">
                  <c:v>74.69</c:v>
                </c:pt>
                <c:pt idx="11">
                  <c:v>58.04</c:v>
                </c:pt>
                <c:pt idx="12">
                  <c:v>81.39</c:v>
                </c:pt>
                <c:pt idx="13">
                  <c:v>70.77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203673192"/>
        <c:axId val="149615632"/>
      </c:barChart>
      <c:catAx>
        <c:axId val="20367319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49615632"/>
        <c:crosses val="autoZero"/>
        <c:auto val="1"/>
        <c:lblAlgn val="ctr"/>
        <c:lblOffset val="100"/>
        <c:noMultiLvlLbl val="0"/>
      </c:catAx>
      <c:valAx>
        <c:axId val="14961563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3673192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24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Лист1!$A$2:$A$7</c:f>
              <c:strCache>
                <c:ptCount val="6"/>
                <c:pt idx="0">
                  <c:v>Задание 15</c:v>
                </c:pt>
                <c:pt idx="1">
                  <c:v>Задание 16</c:v>
                </c:pt>
                <c:pt idx="2">
                  <c:v>Задание 17</c:v>
                </c:pt>
                <c:pt idx="3">
                  <c:v>Задание 18</c:v>
                </c:pt>
                <c:pt idx="4">
                  <c:v>Задание 19</c:v>
                </c:pt>
                <c:pt idx="5">
                  <c:v>Задание 20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61.3</c:v>
                </c:pt>
                <c:pt idx="1">
                  <c:v>88.2</c:v>
                </c:pt>
                <c:pt idx="2">
                  <c:v>68.400000000000006</c:v>
                </c:pt>
                <c:pt idx="3">
                  <c:v>84.7</c:v>
                </c:pt>
                <c:pt idx="4">
                  <c:v>62</c:v>
                </c:pt>
                <c:pt idx="5">
                  <c:v>73.8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Лист1!$A$2:$A$7</c:f>
              <c:strCache>
                <c:ptCount val="6"/>
                <c:pt idx="0">
                  <c:v>Задание 15</c:v>
                </c:pt>
                <c:pt idx="1">
                  <c:v>Задание 16</c:v>
                </c:pt>
                <c:pt idx="2">
                  <c:v>Задание 17</c:v>
                </c:pt>
                <c:pt idx="3">
                  <c:v>Задание 18</c:v>
                </c:pt>
                <c:pt idx="4">
                  <c:v>Задание 19</c:v>
                </c:pt>
                <c:pt idx="5">
                  <c:v>Задание 20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73.510000000000005</c:v>
                </c:pt>
                <c:pt idx="1">
                  <c:v>66.78</c:v>
                </c:pt>
                <c:pt idx="2">
                  <c:v>66.78</c:v>
                </c:pt>
                <c:pt idx="3">
                  <c:v>76.56</c:v>
                </c:pt>
                <c:pt idx="4">
                  <c:v>86.14</c:v>
                </c:pt>
                <c:pt idx="5">
                  <c:v>81.16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г</c:v>
                </c:pt>
              </c:strCache>
            </c:strRef>
          </c:tx>
          <c:invertIfNegative val="0"/>
          <c:dLbls>
            <c:delete val="1"/>
          </c:dLbls>
          <c:cat>
            <c:strRef>
              <c:f>Лист1!$A$2:$A$7</c:f>
              <c:strCache>
                <c:ptCount val="6"/>
                <c:pt idx="0">
                  <c:v>Задание 15</c:v>
                </c:pt>
                <c:pt idx="1">
                  <c:v>Задание 16</c:v>
                </c:pt>
                <c:pt idx="2">
                  <c:v>Задание 17</c:v>
                </c:pt>
                <c:pt idx="3">
                  <c:v>Задание 18</c:v>
                </c:pt>
                <c:pt idx="4">
                  <c:v>Задание 19</c:v>
                </c:pt>
                <c:pt idx="5">
                  <c:v>Задание 20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82.35</c:v>
                </c:pt>
                <c:pt idx="1">
                  <c:v>64.649999999999991</c:v>
                </c:pt>
                <c:pt idx="2">
                  <c:v>87.69</c:v>
                </c:pt>
                <c:pt idx="3">
                  <c:v>84.25</c:v>
                </c:pt>
                <c:pt idx="4">
                  <c:v>83.06</c:v>
                </c:pt>
                <c:pt idx="5">
                  <c:v>82.86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overlap val="-25"/>
        <c:axId val="203674760"/>
        <c:axId val="203675936"/>
      </c:barChart>
      <c:catAx>
        <c:axId val="20367476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3675936"/>
        <c:crosses val="autoZero"/>
        <c:auto val="1"/>
        <c:lblAlgn val="ctr"/>
        <c:lblOffset val="100"/>
        <c:noMultiLvlLbl val="0"/>
      </c:catAx>
      <c:valAx>
        <c:axId val="203675936"/>
        <c:scaling>
          <c:orientation val="minMax"/>
        </c:scaling>
        <c:delete val="0"/>
        <c:axPos val="l"/>
        <c:majorGridlines/>
        <c:numFmt formatCode="General" sourceLinked="1"/>
        <c:majorTickMark val="none"/>
        <c:minorTickMark val="none"/>
        <c:tickLblPos val="nextTo"/>
        <c:spPr>
          <a:ln w="9525">
            <a:noFill/>
          </a:ln>
        </c:spPr>
        <c:txPr>
          <a:bodyPr/>
          <a:lstStyle/>
          <a:p>
            <a:pPr>
              <a:defRPr sz="18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367476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800" b="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2017 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задание 21</c:v>
                </c:pt>
                <c:pt idx="1">
                  <c:v>задание 22</c:v>
                </c:pt>
                <c:pt idx="2">
                  <c:v>задание 23</c:v>
                </c:pt>
                <c:pt idx="3">
                  <c:v>задание 24</c:v>
                </c:pt>
                <c:pt idx="4">
                  <c:v>задание 25</c:v>
                </c:pt>
                <c:pt idx="5">
                  <c:v>задание 26</c:v>
                </c:pt>
              </c:strCache>
            </c:str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13.9</c:v>
                </c:pt>
                <c:pt idx="1">
                  <c:v>11.6</c:v>
                </c:pt>
                <c:pt idx="2">
                  <c:v>4.7</c:v>
                </c:pt>
                <c:pt idx="3">
                  <c:v>10</c:v>
                </c:pt>
                <c:pt idx="4">
                  <c:v>2.7</c:v>
                </c:pt>
                <c:pt idx="5">
                  <c:v>0.5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2018 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задание 21</c:v>
                </c:pt>
                <c:pt idx="1">
                  <c:v>задание 22</c:v>
                </c:pt>
                <c:pt idx="2">
                  <c:v>задание 23</c:v>
                </c:pt>
                <c:pt idx="3">
                  <c:v>задание 24</c:v>
                </c:pt>
                <c:pt idx="4">
                  <c:v>задание 25</c:v>
                </c:pt>
                <c:pt idx="5">
                  <c:v>задание 26</c:v>
                </c:pt>
              </c:strCache>
            </c:strRef>
          </c:cat>
          <c:val>
            <c:numRef>
              <c:f>Лист1!$C$2:$C$7</c:f>
              <c:numCache>
                <c:formatCode>General</c:formatCode>
                <c:ptCount val="6"/>
                <c:pt idx="0">
                  <c:v>19.22</c:v>
                </c:pt>
                <c:pt idx="1">
                  <c:v>5.0999999999999996</c:v>
                </c:pt>
                <c:pt idx="2">
                  <c:v>5.9700000000000024</c:v>
                </c:pt>
                <c:pt idx="3">
                  <c:v>3.38</c:v>
                </c:pt>
                <c:pt idx="4">
                  <c:v>3.11</c:v>
                </c:pt>
                <c:pt idx="5">
                  <c:v>0.64000000000000068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2019 г.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5400000" vert="horz"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Лист1!$A$2:$A$7</c:f>
              <c:strCache>
                <c:ptCount val="6"/>
                <c:pt idx="0">
                  <c:v>задание 21</c:v>
                </c:pt>
                <c:pt idx="1">
                  <c:v>задание 22</c:v>
                </c:pt>
                <c:pt idx="2">
                  <c:v>задание 23</c:v>
                </c:pt>
                <c:pt idx="3">
                  <c:v>задание 24</c:v>
                </c:pt>
                <c:pt idx="4">
                  <c:v>задание 25</c:v>
                </c:pt>
                <c:pt idx="5">
                  <c:v>задание 26</c:v>
                </c:pt>
              </c:strCache>
            </c:strRef>
          </c:cat>
          <c:val>
            <c:numRef>
              <c:f>Лист1!$D$2:$D$7</c:f>
              <c:numCache>
                <c:formatCode>General</c:formatCode>
                <c:ptCount val="6"/>
                <c:pt idx="0">
                  <c:v>14.42</c:v>
                </c:pt>
                <c:pt idx="1">
                  <c:v>14.16</c:v>
                </c:pt>
                <c:pt idx="2">
                  <c:v>3.53</c:v>
                </c:pt>
                <c:pt idx="3">
                  <c:v>4.99</c:v>
                </c:pt>
                <c:pt idx="4">
                  <c:v>3.4099999999999997</c:v>
                </c:pt>
                <c:pt idx="5">
                  <c:v>1.24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207485520"/>
        <c:axId val="207487480"/>
        <c:axId val="0"/>
      </c:bar3DChart>
      <c:catAx>
        <c:axId val="207485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7487480"/>
        <c:crosses val="autoZero"/>
        <c:auto val="1"/>
        <c:lblAlgn val="ctr"/>
        <c:lblOffset val="100"/>
        <c:noMultiLvlLbl val="0"/>
      </c:catAx>
      <c:valAx>
        <c:axId val="20748748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800" b="1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207485520"/>
        <c:crosses val="autoZero"/>
        <c:crossBetween val="between"/>
      </c:valAx>
    </c:plotArea>
    <c:legend>
      <c:legendPos val="b"/>
      <c:layout/>
      <c:overlay val="0"/>
      <c:txPr>
        <a:bodyPr/>
        <a:lstStyle/>
        <a:p>
          <a:pPr>
            <a:defRPr sz="1600" b="1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FA232EBA-6DAE-4306-AD12-7731D41778A0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B97E593-FBBA-426C-9E9A-A04422EB67F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50606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E5C4A35-BC7D-4F73-9E0B-82F21DAEF651}" type="datetimeFigureOut">
              <a:rPr lang="ru-RU"/>
              <a:pPr>
                <a:defRPr/>
              </a:pPr>
              <a:t>12.09.2019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0275" y="739775"/>
            <a:ext cx="4937125" cy="37036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689515"/>
            <a:ext cx="5438140" cy="44426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377316"/>
            <a:ext cx="2945659" cy="4936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E9B9F2DE-526A-41B6-8B32-0206B5A45B1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34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9B9F2DE-526A-41B6-8B32-0206B5A45B1D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13504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6"/>
          <p:cNvGrpSpPr>
            <a:grpSpLocks/>
          </p:cNvGrpSpPr>
          <p:nvPr/>
        </p:nvGrpSpPr>
        <p:grpSpPr bwMode="auto">
          <a:xfrm>
            <a:off x="0" y="914400"/>
            <a:ext cx="8686800" cy="2514600"/>
            <a:chOff x="0" y="576"/>
            <a:chExt cx="5472" cy="1584"/>
          </a:xfrm>
        </p:grpSpPr>
        <p:sp>
          <p:nvSpPr>
            <p:cNvPr id="5" name="Oval 7"/>
            <p:cNvSpPr>
              <a:spLocks noChangeArrowheads="1"/>
            </p:cNvSpPr>
            <p:nvPr/>
          </p:nvSpPr>
          <p:spPr bwMode="auto">
            <a:xfrm>
              <a:off x="144" y="576"/>
              <a:ext cx="1584" cy="1584"/>
            </a:xfrm>
            <a:prstGeom prst="ellipse">
              <a:avLst/>
            </a:prstGeom>
            <a:noFill/>
            <a:ln w="12700">
              <a:solidFill>
                <a:schemeClr val="accent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/>
            </a:p>
          </p:txBody>
        </p:sp>
        <p:sp>
          <p:nvSpPr>
            <p:cNvPr id="6" name="Rectangle 8"/>
            <p:cNvSpPr>
              <a:spLocks noChangeArrowheads="1"/>
            </p:cNvSpPr>
            <p:nvPr/>
          </p:nvSpPr>
          <p:spPr bwMode="hidden">
            <a:xfrm>
              <a:off x="0" y="1056"/>
              <a:ext cx="2976" cy="7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7" name="Rectangle 9"/>
            <p:cNvSpPr>
              <a:spLocks noChangeArrowheads="1"/>
            </p:cNvSpPr>
            <p:nvPr/>
          </p:nvSpPr>
          <p:spPr bwMode="hidden">
            <a:xfrm>
              <a:off x="2496" y="1056"/>
              <a:ext cx="2976" cy="720"/>
            </a:xfrm>
            <a:prstGeom prst="rect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endParaRPr lang="ru-RU" sz="2400">
                <a:latin typeface="Times New Roman" pitchFamily="18" charset="0"/>
              </a:endParaRPr>
            </a:p>
          </p:txBody>
        </p:sp>
        <p:sp>
          <p:nvSpPr>
            <p:cNvPr id="8" name="Freeform 10"/>
            <p:cNvSpPr>
              <a:spLocks noChangeArrowheads="1"/>
            </p:cNvSpPr>
            <p:nvPr/>
          </p:nvSpPr>
          <p:spPr bwMode="auto">
            <a:xfrm>
              <a:off x="384" y="960"/>
              <a:ext cx="144" cy="913"/>
            </a:xfrm>
            <a:custGeom>
              <a:avLst/>
              <a:gdLst/>
              <a:ahLst/>
              <a:cxnLst>
                <a:cxn ang="0">
                  <a:pos x="1000" y="1000"/>
                </a:cxn>
                <a:cxn ang="0">
                  <a:pos x="0" y="1000"/>
                </a:cxn>
                <a:cxn ang="0">
                  <a:pos x="0" y="0"/>
                </a:cxn>
                <a:cxn ang="0">
                  <a:pos x="1000" y="0"/>
                </a:cxn>
              </a:cxnLst>
              <a:rect l="0" t="0" r="r" b="b"/>
              <a:pathLst>
                <a:path w="1000" h="1000">
                  <a:moveTo>
                    <a:pt x="1000" y="1000"/>
                  </a:moveTo>
                  <a:lnTo>
                    <a:pt x="0" y="1000"/>
                  </a:lnTo>
                  <a:lnTo>
                    <a:pt x="0" y="0"/>
                  </a:lnTo>
                  <a:lnTo>
                    <a:pt x="1000" y="0"/>
                  </a:lnTo>
                </a:path>
              </a:pathLst>
            </a:custGeom>
            <a:noFill/>
            <a:ln w="76200" cmpd="sng">
              <a:solidFill>
                <a:schemeClr val="tx2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9" name="Freeform 11"/>
            <p:cNvSpPr>
              <a:spLocks noChangeArrowheads="1"/>
            </p:cNvSpPr>
            <p:nvPr/>
          </p:nvSpPr>
          <p:spPr bwMode="auto">
            <a:xfrm>
              <a:off x="4944" y="762"/>
              <a:ext cx="165" cy="864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1000" y="0"/>
                </a:cxn>
                <a:cxn ang="0">
                  <a:pos x="1000" y="1000"/>
                </a:cxn>
                <a:cxn ang="0">
                  <a:pos x="0" y="1000"/>
                </a:cxn>
              </a:cxnLst>
              <a:rect l="0" t="0" r="r" b="b"/>
              <a:pathLst>
                <a:path w="1000" h="1000">
                  <a:moveTo>
                    <a:pt x="0" y="0"/>
                  </a:moveTo>
                  <a:lnTo>
                    <a:pt x="1000" y="0"/>
                  </a:lnTo>
                  <a:lnTo>
                    <a:pt x="1000" y="1000"/>
                  </a:lnTo>
                  <a:lnTo>
                    <a:pt x="0" y="1000"/>
                  </a:lnTo>
                </a:path>
              </a:pathLst>
            </a:custGeom>
            <a:noFill/>
            <a:ln w="76200" cap="flat" cmpd="sng">
              <a:solidFill>
                <a:schemeClr val="accent1"/>
              </a:solidFill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</p:grpSp>
      <p:sp>
        <p:nvSpPr>
          <p:cNvPr id="5122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2286000" y="3581400"/>
            <a:ext cx="5638800" cy="19050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838200" y="1443038"/>
            <a:ext cx="7086600" cy="1600200"/>
          </a:xfrm>
        </p:spPr>
        <p:txBody>
          <a:bodyPr anchor="ctr"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0" name="Rectangle 3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1" name="Rectangle 4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2" name="Rectangle 5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1DBA776-5C3E-4705-B063-6532CE6D1CF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8A8C3E-9E00-4031-8209-70CD120A652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91313" y="96838"/>
            <a:ext cx="1919287" cy="59991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31863" y="96838"/>
            <a:ext cx="5607050" cy="59991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376FD9-ADC1-4E6C-9B8B-763C2762E6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31863" y="96838"/>
            <a:ext cx="7678737" cy="599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359D9E-248B-492B-A8C8-4FFD5F30117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>
          <a:xfrm>
            <a:off x="457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B8CCA-10C1-4C77-97C9-8B031E6574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advClick="0" advTm="0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2EF041-6114-4CEB-B585-304703049DE9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DFFE04-9FBB-496E-AC29-DDA423C26F4E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39768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8C5405-39A0-40AE-A6F4-0D16FD520F0E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EE3AA-DFB0-426E-B12B-44710EFC0644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1952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6B3F3E-42E4-4B6F-A52A-E1BA1C2CB482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10F4B5-FA5F-452E-9359-008522F2A281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8434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5135B6-E260-42A0-8946-8B027889A68F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BE70E-36BB-4881-8612-7D53CD7D3BA1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1651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D9A8E9-3858-481F-9938-677944AB3761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7A4FDC-04DC-4082-A273-D14AAB90443B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450646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1BE4BA-6D2F-420D-834B-AA0076028948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B86415-253A-41E5-81F0-DA359D52B915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9755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8FCFC-29D8-44B0-9ADB-88B20F2221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A39947-6A84-4ED3-BE6E-85591D58415D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7B162C-8530-4361-8EE4-E6117A1BE44C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84020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8E57F6-B01B-42DC-A4C2-6CBC5F17C7D5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37117-E6E8-4437-ACBC-2E27C017B53B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0924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415E4-B174-4784-9C25-F15F1CA7B03A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39DE4B-765C-4AB5-BAEA-41F2EDFCD237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87043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D1CD14-A325-4FCE-BEDE-11B32B8F5867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E60AB-FE98-436A-88FF-CF518B76C0E3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33007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DAAFEB-D511-48C9-8C46-7769B7F873E0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F19C4-CEAD-4145-9AF1-5FA70B723816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21350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F09B0F-57D7-4103-B733-19EE90AC5788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21FA3A-C99E-49DB-BB66-3A7DF51F4476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30535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1660D6-183E-4485-96EB-5E0595EEE2A2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72336-6C19-4EB4-B2E2-D82F99C47769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8620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705E86-7CC6-4A1A-9045-08DDA7CB8E06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C54BA2-C07B-4970-ABE6-3EB8C60153D3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312951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10568B-05C7-4AFA-8AEC-76756C0896C7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B6902-47F9-4C04-90BA-C27124C981AB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42094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11D9E1-7DC2-44F2-806A-7A595639AE18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E40494-C34C-4135-84B2-4261690AD258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02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C126DD-BD5E-45F2-9D77-C92E491DA1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E1C0EB-5101-496E-B20E-B7C356B16DCF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A207E-D2B0-4AA5-A1CF-1BB07E72D7D0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07613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C87711-B28D-471B-9655-5243749B0BD8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5D567-4BD0-4397-A484-F6C4A65DC78A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00862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03605B-D035-4FB2-B967-F24CB0956E4A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1C5BFF-A128-4433-8E5B-FF751B9513A6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47362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065D56-E78D-4485-8E74-341632596921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2739F9-579F-4ED7-9051-9E5075450FA2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455539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0A7B4F-CAD6-4C87-9DBB-A6D800F6F59B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CA6A85-9D7D-4B29-BCE3-AD8C8A08FA73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87395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A5B9AF-D3FA-439B-9BC8-BD3729AD8CBA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BFDEBC-20DA-4B10-9C23-AFAB17C36098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9360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949325" y="1981200"/>
            <a:ext cx="3754438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856163" y="1981200"/>
            <a:ext cx="3754437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0FBB92-42FF-478A-BD5A-3336D00616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1E5F14-F08A-47EC-87BB-A02418AF86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833B742-80A8-405C-A22C-C51B3E4F4A2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A23802-D5BC-4F2E-A118-1C4F083FB8D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669159-4483-4FD5-93D0-406AC25CD7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34C030-530C-44AA-B21A-F2C5C0BD72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slow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4.xml"/><Relationship Id="rId5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23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0" y="1377950"/>
            <a:ext cx="2133600" cy="101600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4099" name="Rectangle 3"/>
          <p:cNvSpPr>
            <a:spLocks noChangeArrowheads="1"/>
          </p:cNvSpPr>
          <p:nvPr/>
        </p:nvSpPr>
        <p:spPr bwMode="auto">
          <a:xfrm>
            <a:off x="1447800" y="1377950"/>
            <a:ext cx="7239000" cy="1016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 sz="2400">
              <a:latin typeface="Times New Roman" pitchFamily="18" charset="0"/>
            </a:endParaRP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title"/>
          </p:nvPr>
        </p:nvSpPr>
        <p:spPr bwMode="auto">
          <a:xfrm>
            <a:off x="931863" y="96838"/>
            <a:ext cx="7158037" cy="1412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body" idx="1"/>
          </p:nvPr>
        </p:nvSpPr>
        <p:spPr bwMode="auto">
          <a:xfrm>
            <a:off x="949325" y="1981200"/>
            <a:ext cx="7661275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4615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3528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pPr>
              <a:defRPr/>
            </a:pPr>
            <a:fld id="{4C34E62F-13AE-41B8-B2A3-0CD4295950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4105" name="Freeform 9"/>
          <p:cNvSpPr>
            <a:spLocks noChangeArrowheads="1"/>
          </p:cNvSpPr>
          <p:nvPr/>
        </p:nvSpPr>
        <p:spPr bwMode="auto">
          <a:xfrm>
            <a:off x="838200" y="561975"/>
            <a:ext cx="152400" cy="1066800"/>
          </a:xfrm>
          <a:custGeom>
            <a:avLst/>
            <a:gdLst/>
            <a:ahLst/>
            <a:cxnLst>
              <a:cxn ang="0">
                <a:pos x="1000" y="1000"/>
              </a:cxn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1000" y="1000"/>
                </a:moveTo>
                <a:lnTo>
                  <a:pt x="0" y="1000"/>
                </a:ln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76200" cmpd="sng">
            <a:solidFill>
              <a:schemeClr val="tx2"/>
            </a:solidFill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106" name="Freeform 10"/>
          <p:cNvSpPr>
            <a:spLocks noChangeArrowheads="1"/>
          </p:cNvSpPr>
          <p:nvPr/>
        </p:nvSpPr>
        <p:spPr bwMode="auto">
          <a:xfrm>
            <a:off x="8262938" y="269875"/>
            <a:ext cx="152400" cy="107315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000" y="0"/>
              </a:cxn>
              <a:cxn ang="0">
                <a:pos x="1000" y="1000"/>
              </a:cxn>
              <a:cxn ang="0">
                <a:pos x="0" y="1000"/>
              </a:cxn>
            </a:cxnLst>
            <a:rect l="0" t="0" r="r" b="b"/>
            <a:pathLst>
              <a:path w="1000" h="1000">
                <a:moveTo>
                  <a:pt x="0" y="0"/>
                </a:moveTo>
                <a:lnTo>
                  <a:pt x="1000" y="0"/>
                </a:lnTo>
                <a:lnTo>
                  <a:pt x="1000" y="1000"/>
                </a:lnTo>
                <a:lnTo>
                  <a:pt x="0" y="1000"/>
                </a:lnTo>
              </a:path>
            </a:pathLst>
          </a:custGeom>
          <a:noFill/>
          <a:ln w="762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  <p:sldLayoutId id="2147483770" r:id="rId13"/>
  </p:sldLayoutIdLst>
  <p:transition spd="slow">
    <p:wipe dir="r"/>
  </p:transition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000">
          <a:solidFill>
            <a:schemeClr val="tx2"/>
          </a:solidFill>
          <a:latin typeface="Arial" charset="0"/>
        </a:defRPr>
      </a:lvl9pPr>
    </p:titleStyle>
    <p:bodyStyle>
      <a:lvl1pPr marL="447675" indent="-44767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889000" indent="-439738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5000"/>
        <a:buFont typeface="Wingdings" pitchFamily="2" charset="2"/>
        <a:buChar char="¡"/>
        <a:defRPr sz="2800">
          <a:solidFill>
            <a:schemeClr val="tx1"/>
          </a:solidFill>
          <a:latin typeface="+mn-lt"/>
        </a:defRPr>
      </a:lvl2pPr>
      <a:lvl3pPr marL="1293813" indent="-4032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3pPr>
      <a:lvl4pPr marL="1681163" indent="-385763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5000"/>
        <a:buFont typeface="Wingdings" pitchFamily="2" charset="2"/>
        <a:buChar char="¡"/>
        <a:defRPr sz="2000">
          <a:solidFill>
            <a:schemeClr val="tx1"/>
          </a:solidFill>
          <a:latin typeface="+mn-lt"/>
        </a:defRPr>
      </a:lvl4pPr>
      <a:lvl5pPr marL="2070100" indent="-3873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5pPr>
      <a:lvl6pPr marL="25273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6pPr>
      <a:lvl7pPr marL="29845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7pPr>
      <a:lvl8pPr marL="34417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8pPr>
      <a:lvl9pPr marL="3898900" indent="-387350" algn="l" rtl="0" fontAlgn="base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2053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F61DC146-4C23-4CC9-8BFE-34CC030EFD85}" type="datetimeFigureOut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AB8A9F32-9C34-4374-8F36-12670CCC6801}" type="slidenum">
              <a:rPr lang="ru-RU">
                <a:solidFill>
                  <a:srgbClr val="7FD13B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7FD13B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56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4" r:id="rId1"/>
    <p:sldLayoutId id="2147483785" r:id="rId2"/>
    <p:sldLayoutId id="2147483786" r:id="rId3"/>
    <p:sldLayoutId id="2147483787" r:id="rId4"/>
    <p:sldLayoutId id="2147483788" r:id="rId5"/>
    <p:sldLayoutId id="2147483789" r:id="rId6"/>
    <p:sldLayoutId id="2147483790" r:id="rId7"/>
    <p:sldLayoutId id="2147483791" r:id="rId8"/>
    <p:sldLayoutId id="2147483792" r:id="rId9"/>
    <p:sldLayoutId id="2147483793" r:id="rId10"/>
    <p:sldLayoutId id="214748379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C5F03115-4E96-4A0F-9CFA-50BD899B3B87}" type="datetimeFigureOut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12.09.2019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AF9FC847-2B94-41CD-8DBF-D578D1B0286E}" type="slidenum">
              <a:rPr lang="ru-RU">
                <a:solidFill>
                  <a:srgbClr val="A6DCEA">
                    <a:shade val="75000"/>
                  </a:srgbClr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A6DCEA">
                  <a:shade val="75000"/>
                </a:srgb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252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7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5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4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9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7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5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5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7.png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2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emf"/><Relationship Id="rId1" Type="http://schemas.openxmlformats.org/officeDocument/2006/relationships/slideLayout" Target="../slideLayouts/slideLayout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5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emf"/><Relationship Id="rId1" Type="http://schemas.openxmlformats.org/officeDocument/2006/relationships/slideLayout" Target="../slideLayouts/slideLayout15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15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79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ext Box 2"/>
          <p:cNvSpPr txBox="1">
            <a:spLocks noChangeArrowheads="1"/>
          </p:cNvSpPr>
          <p:nvPr/>
        </p:nvSpPr>
        <p:spPr bwMode="auto">
          <a:xfrm>
            <a:off x="1285852" y="142852"/>
            <a:ext cx="6026169" cy="1200329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50000">
                <a:srgbClr val="FFFFFF"/>
              </a:gs>
              <a:gs pos="100000">
                <a:srgbClr val="FFFF00"/>
              </a:gs>
            </a:gsLst>
            <a:lin ang="5400000" scaled="1"/>
          </a:gradFill>
          <a:ln w="76200" cmpd="tri">
            <a:solidFill>
              <a:srgbClr val="6633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/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КРИПКиПРО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 eaLnBrk="0" hangingPunct="0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кафедра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естественно-научных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 математических дисциплин</a:t>
            </a: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531" name="Text Box 3"/>
          <p:cNvSpPr txBox="1">
            <a:spLocks noChangeArrowheads="1"/>
          </p:cNvSpPr>
          <p:nvPr/>
        </p:nvSpPr>
        <p:spPr bwMode="auto">
          <a:xfrm>
            <a:off x="3000364" y="3071810"/>
            <a:ext cx="6000750" cy="1754326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2700000" scaled="1"/>
          </a:gradFill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«Результаты ОГЭ по математике в Кемеровской области в 2019 году»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7652" name="Picture 0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1785926"/>
            <a:ext cx="2735263" cy="2592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0" descr="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4644688" y="3500438"/>
            <a:ext cx="7861300" cy="7450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4" name="Прямоугольник 11"/>
          <p:cNvSpPr>
            <a:spLocks noChangeArrowheads="1"/>
          </p:cNvSpPr>
          <p:nvPr/>
        </p:nvSpPr>
        <p:spPr bwMode="auto">
          <a:xfrm flipH="1">
            <a:off x="1928813" y="4675188"/>
            <a:ext cx="35718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/>
            <a:r>
              <a:rPr lang="ru-RU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27655" name="Прямоугольник 12"/>
          <p:cNvSpPr>
            <a:spLocks noChangeArrowheads="1"/>
          </p:cNvSpPr>
          <p:nvPr/>
        </p:nvSpPr>
        <p:spPr bwMode="auto">
          <a:xfrm>
            <a:off x="928662" y="5072074"/>
            <a:ext cx="692948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ts val="0"/>
              </a:spcBef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Т. П.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Трушкина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председатель региональной комиссии по математике по проверке выполнения заданий с развернутым ответом экзаменационных работ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, методист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КРИПКиПРО</a:t>
            </a:r>
            <a:endParaRPr lang="en-US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73173" y="6000768"/>
            <a:ext cx="175868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Кемерово 2019</a:t>
            </a:r>
            <a:endParaRPr lang="en-US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928926" y="1571612"/>
            <a:ext cx="6000750" cy="1200329"/>
          </a:xfrm>
          <a:prstGeom prst="rect">
            <a:avLst/>
          </a:prstGeom>
          <a:gradFill rotWithShape="1">
            <a:gsLst>
              <a:gs pos="0">
                <a:srgbClr val="FF6600"/>
              </a:gs>
              <a:gs pos="50000">
                <a:schemeClr val="bg1"/>
              </a:gs>
              <a:gs pos="100000">
                <a:srgbClr val="FF6600"/>
              </a:gs>
            </a:gsLst>
            <a:lin ang="2700000" scaled="1"/>
          </a:gradFill>
          <a:ln w="76200" cmpd="tri">
            <a:solidFill>
              <a:srgbClr val="663300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«Модель ОГЭ по математике в 2020 году»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 smtClean="0"/>
          </a:p>
          <a:p>
            <a:pPr algn="ctr"/>
            <a:r>
              <a:rPr lang="ru-RU" sz="2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</a:t>
            </a:r>
            <a:r>
              <a:rPr lang="ru-RU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государственной (итоговой) </a:t>
            </a:r>
            <a:r>
              <a:rPr lang="ru-RU" sz="2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аттестации по МАТЕМАТИКЕ выпускников </a:t>
            </a:r>
            <a:r>
              <a:rPr lang="en-US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IX</a:t>
            </a:r>
            <a:r>
              <a:rPr lang="ru-RU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классов </a:t>
            </a:r>
            <a:r>
              <a:rPr lang="ru-RU" sz="2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общеобразовательных </a:t>
            </a:r>
            <a:r>
              <a:rPr lang="ru-RU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организаций, организуемой </a:t>
            </a:r>
            <a:r>
              <a:rPr lang="ru-RU" sz="2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региональной </a:t>
            </a:r>
            <a:r>
              <a:rPr lang="ru-RU" sz="24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экзаменационной комиссией </a:t>
            </a:r>
            <a:r>
              <a:rPr lang="ru-RU" sz="24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Кемеровской области В 2019 Году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E:\СдискаF\мама\Pictures\рисунки о школе\J023724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352" y="-64746"/>
            <a:ext cx="2536825" cy="2201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0" y="620688"/>
            <a:ext cx="67322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latin typeface="Times New Roman" panose="02020603050405020304" pitchFamily="18" charset="0"/>
                <a:ea typeface="TimesNewRoman"/>
              </a:rPr>
              <a:t>Государственное учреждение «Областной </a:t>
            </a:r>
            <a:r>
              <a:rPr lang="ru-RU" sz="2400" dirty="0" smtClean="0">
                <a:latin typeface="Times New Roman" panose="02020603050405020304" pitchFamily="18" charset="0"/>
                <a:ea typeface="TimesNewRoman"/>
              </a:rPr>
              <a:t>центр                                                    мониторинга </a:t>
            </a:r>
            <a:r>
              <a:rPr lang="ru-RU" sz="2400" dirty="0">
                <a:latin typeface="Times New Roman" panose="02020603050405020304" pitchFamily="18" charset="0"/>
                <a:ea typeface="TimesNewRoman"/>
              </a:rPr>
              <a:t>качества образования»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24" y="0"/>
            <a:ext cx="7300913" cy="1984355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2019 года </a:t>
            </a:r>
            <a:b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9" y="1714488"/>
            <a:ext cx="8253442" cy="4381512"/>
          </a:xfrm>
        </p:spPr>
        <p:txBody>
          <a:bodyPr/>
          <a:lstStyle/>
          <a:p>
            <a:pPr marL="0" indent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« Алгебра»  содержит 17 заданий:  в  части  1 - 14 заданий;  в части 2 - 3 задания.  </a:t>
            </a:r>
          </a:p>
          <a:p>
            <a:pPr marL="0" indent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Модуль « Геометрия»  содержит 9 заданий:  в  части 1  - 6 заданий;  в части 2 - 3 задания.  </a:t>
            </a:r>
          </a:p>
          <a:p>
            <a:pPr marL="0" indent="0" algn="just">
              <a:spcBef>
                <a:spcPts val="0"/>
              </a:spcBef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Всего  в  работе 26 заданий,  из  которых 20 заданий  базового  уровня,  4 задания повышенного уровня и 2 задания высокого уровня. 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1498178"/>
          </a:xfrm>
        </p:spPr>
        <p:txBody>
          <a:bodyPr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Рекомендуемый минимальный критерий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sp>
        <p:nvSpPr>
          <p:cNvPr id="128003" name="Содержимое 2"/>
          <p:cNvSpPr>
            <a:spLocks noGrp="1"/>
          </p:cNvSpPr>
          <p:nvPr>
            <p:ph idx="1"/>
          </p:nvPr>
        </p:nvSpPr>
        <p:spPr>
          <a:xfrm>
            <a:off x="285750" y="2071688"/>
            <a:ext cx="8643938" cy="4071937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 баллов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, набранные по всей работе, </a:t>
            </a:r>
          </a:p>
          <a:p>
            <a:pPr eaLnBrk="1" hangingPunct="1">
              <a:buFont typeface="Arial" charset="0"/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 них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 менее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eaLnBrk="1" hangingPunct="1">
              <a:buFont typeface="Arial" charset="0"/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-х баллов по модулю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Геометрия»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5140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740080" cy="1916832"/>
          </a:xfrm>
        </p:spPr>
        <p:txBody>
          <a:bodyPr>
            <a:noAutofit/>
          </a:bodyPr>
          <a:lstStyle/>
          <a:p>
            <a:pPr algn="ctr"/>
            <a:r>
              <a:rPr lang="ru-RU" sz="2400" b="1" i="1" dirty="0" smtClean="0">
                <a:effectLst/>
              </a:rPr>
              <a:t/>
            </a:r>
            <a:br>
              <a:rPr lang="ru-RU" sz="2400" b="1" i="1" dirty="0" smtClean="0">
                <a:effectLst/>
              </a:rPr>
            </a:br>
            <a:r>
              <a:rPr lang="ru-RU" sz="2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Шкала </a:t>
            </a:r>
            <a:r>
              <a:rPr lang="ru-RU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пересчета первичного балла за выполнение экзаменационной </a:t>
            </a:r>
            <a:r>
              <a:rPr lang="ru-RU" sz="2400" b="1" i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работы </a:t>
            </a:r>
            <a:r>
              <a:rPr lang="ru-RU" sz="2400" b="1" i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отметку по пятибалльной шкале в Кемеровской области в 2016 году </a:t>
            </a:r>
            <a: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8038622"/>
              </p:ext>
            </p:extLst>
          </p:nvPr>
        </p:nvGraphicFramePr>
        <p:xfrm>
          <a:off x="142844" y="2143116"/>
          <a:ext cx="8843994" cy="186042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{ED083AE6-46FA-4A59-8FB0-9F97EB10719F}</a:tableStyleId>
              </a:tblPr>
              <a:tblGrid>
                <a:gridCol w="3700458"/>
                <a:gridCol w="1357322"/>
                <a:gridCol w="1143008"/>
                <a:gridCol w="1356502"/>
                <a:gridCol w="1286704"/>
              </a:tblGrid>
              <a:tr h="29375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Отметка по пятибалльной шкале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«2»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«3»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«4»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«5»</a:t>
                      </a:r>
                      <a:endParaRPr lang="ru-RU" sz="28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65760">
                <a:tc gridSpan="5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2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</a:tr>
              <a:tr h="3657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ru-RU" sz="28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Общий балл</a:t>
                      </a:r>
                      <a:endParaRPr lang="ru-RU" sz="28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Batang"/>
                          <a:cs typeface="Times New Roman" pitchFamily="18" charset="0"/>
                        </a:rPr>
                        <a:t>0 – 7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Batang"/>
                          <a:cs typeface="Times New Roman" pitchFamily="18" charset="0"/>
                        </a:rPr>
                        <a:t>8 – 14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Batang"/>
                          <a:cs typeface="Times New Roman" pitchFamily="18" charset="0"/>
                        </a:rPr>
                        <a:t>15 – 21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latin typeface="Times New Roman" pitchFamily="18" charset="0"/>
                          <a:ea typeface="Batang"/>
                          <a:cs typeface="Times New Roman" pitchFamily="18" charset="0"/>
                        </a:rPr>
                        <a:t>22 – 32</a:t>
                      </a:r>
                      <a:endParaRPr lang="ru-RU" sz="2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646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87220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800" dirty="0" smtClean="0">
                <a:effectLst/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РЕЗУЛЬТАТЫ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ГОСУДАРСТВЕННОЙ ИТОГОВОЙ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АТТЕСТАЦИИ ПО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ОБРАЗОВАТЕЛЬНЫМ ПРОГРАММАМ ОСНОВНОГО ОБЩЕГО </a:t>
            </a:r>
            <a:r>
              <a:rPr lang="ru-RU" sz="2400" b="1" dirty="0" smtClean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ОБРАЗОВАНИЯ ПО 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МАТЕМАТИКЕ</a:t>
            </a:r>
            <a:r>
              <a:rPr lang="ru-RU" sz="2400" b="1" dirty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>
                <a:solidFill>
                  <a:schemeClr val="accent5">
                    <a:lumMod val="50000"/>
                  </a:schemeClr>
                </a:solidFill>
                <a:effectLst/>
                <a:latin typeface="Arial" pitchFamily="34" charset="0"/>
                <a:cs typeface="Arial" pitchFamily="34" charset="0"/>
              </a:rPr>
            </a:br>
            <a:endParaRPr lang="ru-RU" sz="2400" b="1" dirty="0">
              <a:solidFill>
                <a:schemeClr val="accent5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501983"/>
              </p:ext>
            </p:extLst>
          </p:nvPr>
        </p:nvGraphicFramePr>
        <p:xfrm>
          <a:off x="214282" y="2143116"/>
          <a:ext cx="8286808" cy="4115094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1285090"/>
                <a:gridCol w="1370762"/>
                <a:gridCol w="1542108"/>
                <a:gridCol w="1370762"/>
                <a:gridCol w="1370762"/>
                <a:gridCol w="1347324"/>
              </a:tblGrid>
              <a:tr h="714380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Кол-во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участников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vert="vert27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000" b="1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и 5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10001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%</a:t>
                      </a:r>
                      <a:endParaRPr lang="ru-RU" sz="20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00097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8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2017 г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ru-RU" sz="1800" b="1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009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23543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11,77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24,97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51,31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11,96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63,27</a:t>
                      </a:r>
                      <a:endParaRPr lang="ru-RU" sz="20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0097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2018 г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effectLst/>
                        <a:latin typeface="Times New Roman" pitchFamily="18" charset="0"/>
                        <a:ea typeface="Calibri" panose="020F0502020204030204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0009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24854</a:t>
                      </a: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7,68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25,63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56,12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10,57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66,69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  <a:tr h="400097">
                <a:tc grid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800000"/>
                          </a:solidFill>
                          <a:effectLst/>
                          <a:latin typeface="Times New Roman" pitchFamily="18" charset="0"/>
                          <a:ea typeface="Calibri" panose="020F0502020204030204" pitchFamily="34" charset="0"/>
                          <a:cs typeface="Times New Roman" pitchFamily="18" charset="0"/>
                        </a:rPr>
                        <a:t>2019 г</a:t>
                      </a: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400097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26142</a:t>
                      </a:r>
                      <a:endParaRPr lang="ru-RU" sz="20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20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5,75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21,87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61,14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11,24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72,38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26601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682" y="285728"/>
            <a:ext cx="8777318" cy="121444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Основной Государственной Аттестации По Математике </a:t>
            </a:r>
            <a:b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2017-2019 годы (в %) 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85728"/>
            <a:ext cx="8705880" cy="12954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выполнения заданий по модулю «</a:t>
            </a:r>
            <a:r>
              <a:rPr lang="ru-RU" sz="28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АЛГеБРА</a:t>
            </a:r>
            <a:r>
              <a:rPr lang="ru-RU" sz="28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первой части экзаменационной работы</a:t>
            </a: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14282" y="1928802"/>
          <a:ext cx="8686800" cy="45259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125728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и фактические показатели выполнения заданий первой части работы </a:t>
            </a:r>
            <a:b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2016-2019 гг.</a:t>
            </a:r>
            <a:r>
              <a:rPr lang="ru-RU" dirty="0" smtClean="0">
                <a:solidFill>
                  <a:srgbClr val="002060"/>
                </a:solidFill>
              </a:rPr>
              <a:t/>
            </a:r>
            <a:br>
              <a:rPr lang="ru-RU" dirty="0" smtClean="0">
                <a:solidFill>
                  <a:srgbClr val="002060"/>
                </a:solidFill>
              </a:rPr>
            </a:b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42910" y="2143116"/>
          <a:ext cx="8358246" cy="3844022"/>
        </p:xfrm>
        <a:graphic>
          <a:graphicData uri="http://schemas.openxmlformats.org/drawingml/2006/table">
            <a:tbl>
              <a:tblPr/>
              <a:tblGrid>
                <a:gridCol w="2357454"/>
                <a:gridCol w="1968305"/>
                <a:gridCol w="1246405"/>
                <a:gridCol w="1466359"/>
                <a:gridCol w="1319723"/>
              </a:tblGrid>
              <a:tr h="418879"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NewRomanPSMT"/>
                          <a:cs typeface="Times New Roman"/>
                        </a:rPr>
                        <a:t>Уровень выполнения выпускниками заданий экзаменационной работы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NewRomanPSMT"/>
                          <a:cs typeface="Times New Roman"/>
                        </a:rPr>
                        <a:t>Планируемый уровень (кол-во заданий) 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NewRomanPSMT"/>
                          <a:cs typeface="Times New Roman"/>
                        </a:rPr>
                        <a:t>Фактический уровень 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NewRomanPSMT"/>
                          <a:cs typeface="Times New Roman"/>
                        </a:rPr>
                        <a:t>(кол-во заданий)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0943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NewRomanPSMT"/>
                          <a:cs typeface="Times New Roman"/>
                        </a:rPr>
                        <a:t>2017 г.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NewRomanPSMT"/>
                          <a:cs typeface="Times New Roman"/>
                        </a:rPr>
                        <a:t>2018 г.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000" b="1" dirty="0" smtClean="0">
                        <a:latin typeface="Times New Roman"/>
                        <a:ea typeface="TimesNewRomanPSMT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/>
                          <a:ea typeface="TimesNewRomanPSMT"/>
                          <a:cs typeface="Times New Roman"/>
                        </a:rPr>
                        <a:t>2019 г.</a:t>
                      </a:r>
                      <a:endParaRPr lang="ru-RU" sz="200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lang="ru-RU" sz="2000" dirty="0"/>
                    </a:p>
                  </a:txBody>
                  <a:tcPr marL="68295" marR="6829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80–90%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8 заданий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7 заданий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NewRomanPSMT"/>
                          <a:cs typeface="Times New Roman"/>
                        </a:rPr>
                        <a:t>9 заданий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14 заданий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434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70–80%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8 заданий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5 заданий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NewRomanPSMT"/>
                          <a:cs typeface="Times New Roman"/>
                        </a:rPr>
                        <a:t>7 заданий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NewRomanPSMT"/>
                          <a:cs typeface="Times New Roman"/>
                        </a:rPr>
                        <a:t>4 задания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88692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60–70%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4 задания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7 заданий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3 заданий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NewRomanPSMT"/>
                          <a:cs typeface="Times New Roman"/>
                        </a:rPr>
                        <a:t>1 задание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330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NewRomanPSMT"/>
                          <a:cs typeface="Times New Roman"/>
                        </a:rPr>
                        <a:t>менее 60 %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не планировалось 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1 задание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1 задание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295" marR="6829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NewRomanPSMT"/>
                          <a:cs typeface="Times New Roman"/>
                        </a:rPr>
                        <a:t>1 задание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1285860"/>
          <a:ext cx="8431216" cy="266815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760486"/>
                <a:gridCol w="3992850"/>
                <a:gridCol w="798210"/>
                <a:gridCol w="912583"/>
                <a:gridCol w="988631"/>
                <a:gridCol w="978456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Уровень сложности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71755" marR="71755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задания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vert="vert27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Числа и вычисления.</a:t>
                      </a:r>
                      <a:r>
                        <a:rPr lang="ru-RU" sz="16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 </a:t>
                      </a:r>
                      <a:endParaRPr lang="ru-RU" sz="16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Выполнять, сочетая устные и письменные приёмы, арифметические действия с рациональными числами, вычислять значения числовых выражений; переходить от одной формы записи чисел к другой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Б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80,61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83,05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94,51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076299" y="4710123"/>
            <a:ext cx="1076325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057" name="Rectangle 9"/>
          <p:cNvSpPr>
            <a:spLocks noChangeArrowheads="1"/>
          </p:cNvSpPr>
          <p:nvPr/>
        </p:nvSpPr>
        <p:spPr bwMode="auto">
          <a:xfrm>
            <a:off x="0" y="838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7000892" y="4357694"/>
            <a:ext cx="109398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2019 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285852" y="4286256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2017 г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929058" y="4357694"/>
            <a:ext cx="9813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00364" y="5214950"/>
            <a:ext cx="2768351" cy="428628"/>
          </a:xfrm>
          <a:prstGeom prst="rect">
            <a:avLst/>
          </a:prstGeom>
          <a:noFill/>
        </p:spPr>
      </p:pic>
      <p:sp>
        <p:nvSpPr>
          <p:cNvPr id="12291" name="Rectangle 3"/>
          <p:cNvSpPr>
            <a:spLocks noChangeArrowheads="1"/>
          </p:cNvSpPr>
          <p:nvPr/>
        </p:nvSpPr>
        <p:spPr bwMode="auto">
          <a:xfrm>
            <a:off x="0" y="668338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15206" y="5072074"/>
            <a:ext cx="428628" cy="9811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№ 2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142984"/>
          <a:ext cx="8643997" cy="240948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643205"/>
                <a:gridCol w="2739710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2018 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r>
                        <a:rPr lang="ru-RU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endParaRPr lang="ru-RU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2019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Статистика. Представление данных в виде таблиц, диаграмм,  графиков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Анализировать реальные числовые данные, представленные в таблицах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94,6 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85,93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20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92,76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618855" y="1453055"/>
            <a:ext cx="2852790" cy="7376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Прямоугольник 9"/>
          <p:cNvSpPr/>
          <p:nvPr/>
        </p:nvSpPr>
        <p:spPr>
          <a:xfrm>
            <a:off x="8001024" y="4786322"/>
            <a:ext cx="808235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b="1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214282" y="4071942"/>
            <a:ext cx="8715436" cy="2428892"/>
          </a:xfrm>
        </p:spPr>
        <p:txBody>
          <a:bodyPr/>
          <a:lstStyle/>
          <a:p>
            <a:pPr marL="0" indent="0" algn="just">
              <a:spcBef>
                <a:spcPts val="0"/>
              </a:spcBef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  КИМ обеспечена преемственность  проверяемого  содержания  с Федеральным компонентом государственного образовательного стандарта основного общего  образования  по  математике ( приказ  Минобразования  России от 05.03.2004  № 1089 «Об утверждении  Федерального  компонента государственных  образовательных  стандартов  начального  общего, основного  общего  и среднего (полного) общего образования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»)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на ГИА 2020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643050"/>
            <a:ext cx="8643998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Документы, определяющие содержание КИМ ОГЭ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Содержание КИМ определяется на основе Федеральный государственный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образовательный стандарт основного общего образования (приказ Министерства образования и науки РФ № 1897 от 17.12.2010) с учётом Примерной основной образовательной программы основного общего образования (одобрена решением Федерального  учебно-методического  объединения  по  общему  образованию (протокол от 8.04.2015 № 1/15)).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85852" y="428604"/>
            <a:ext cx="664278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Новая модель ОГЭ по математике </a:t>
            </a: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Grp="1" noChangeArrowheads="1"/>
          </p:cNvSpPr>
          <p:nvPr>
            <p:ph idx="1"/>
          </p:nvPr>
        </p:nvSpPr>
        <p:spPr bwMode="auto">
          <a:xfrm>
            <a:off x="142844" y="571480"/>
            <a:ext cx="8491566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таблице даны результаты забега девочек 8 класса на дистанцию 60 м. Зачет выставляется  при условии, что показан результат не хуже 10,8 с.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43306" y="142852"/>
            <a:ext cx="93647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2018 </a:t>
            </a:r>
            <a:r>
              <a:rPr lang="ru-RU" sz="20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285720" y="1428736"/>
          <a:ext cx="8358245" cy="8382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857520"/>
                <a:gridCol w="1571636"/>
                <a:gridCol w="1500198"/>
                <a:gridCol w="1285884"/>
                <a:gridCol w="1143007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Номер дорожки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IV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Время (в с)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10,7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10,9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9,8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11,4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/>
                </a:tc>
              </a:tr>
            </a:tbl>
          </a:graphicData>
        </a:graphic>
      </p:graphicFrame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14282" y="2357430"/>
            <a:ext cx="8572560" cy="707886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Укажите номера  дорожек, по которым бежали девочки, получившие зачет. В ответе укажите номер правильного варианта.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642910" y="3071810"/>
          <a:ext cx="7858179" cy="304800"/>
        </p:xfrm>
        <a:graphic>
          <a:graphicData uri="http://schemas.openxmlformats.org/drawingml/2006/table">
            <a:tbl>
              <a:tblPr/>
              <a:tblGrid>
                <a:gridCol w="1963929"/>
                <a:gridCol w="1963929"/>
                <a:gridCol w="1964750"/>
                <a:gridCol w="1965571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1) только II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2) только III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3) II, IV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4) I, III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9" name="Прямоугольник 8"/>
          <p:cNvSpPr/>
          <p:nvPr/>
        </p:nvSpPr>
        <p:spPr>
          <a:xfrm>
            <a:off x="2571736" y="3429000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/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4282" y="3786190"/>
            <a:ext cx="8715436" cy="132343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15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таблице даны результаты забега девочек 8 класса на дистанцию 60 м. Зачет выставляется при условии, что показан результат не хуже 10,8 с. Укажите номера  дорожек, по которым бежали девочки, получившие зачет. В ответе укажите номер правильного варианта.</a:t>
            </a:r>
            <a:endParaRPr kumimoji="0" lang="ru-RU" sz="20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1" name="Таблица 10"/>
          <p:cNvGraphicFramePr>
            <a:graphicFrameLocks noGrp="1"/>
          </p:cNvGraphicFramePr>
          <p:nvPr/>
        </p:nvGraphicFramePr>
        <p:xfrm>
          <a:off x="428596" y="5143512"/>
          <a:ext cx="8001055" cy="990603"/>
        </p:xfrm>
        <a:graphic>
          <a:graphicData uri="http://schemas.openxmlformats.org/drawingml/2006/table">
            <a:tbl>
              <a:tblPr/>
              <a:tblGrid>
                <a:gridCol w="1973143"/>
                <a:gridCol w="1325625"/>
                <a:gridCol w="1565258"/>
                <a:gridCol w="1686773"/>
                <a:gridCol w="1450256"/>
              </a:tblGrid>
              <a:tr h="57150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Номер дорожки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IV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Время (в с)</a:t>
                      </a:r>
                      <a:endParaRPr lang="ru-RU" sz="20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11,3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10,6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12,1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340"/>
                        </a:spcBef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10,4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34290" marR="34290" marT="34290" marB="3429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714348" y="6215082"/>
          <a:ext cx="7143801" cy="304800"/>
        </p:xfrm>
        <a:graphic>
          <a:graphicData uri="http://schemas.openxmlformats.org/drawingml/2006/table">
            <a:tbl>
              <a:tblPr/>
              <a:tblGrid>
                <a:gridCol w="609809"/>
                <a:gridCol w="1175581"/>
                <a:gridCol w="517256"/>
                <a:gridCol w="1268135"/>
                <a:gridCol w="530691"/>
                <a:gridCol w="1255446"/>
                <a:gridCol w="543380"/>
                <a:gridCol w="1243503"/>
              </a:tblGrid>
              <a:tr h="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1)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I, III 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2)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1590"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только IV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3)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indent="215900"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II, IV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4)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только II</a:t>
                      </a:r>
                      <a:endParaRPr lang="ru-RU" sz="20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13" name="Прямоугольник 12"/>
          <p:cNvSpPr/>
          <p:nvPr/>
        </p:nvSpPr>
        <p:spPr>
          <a:xfrm>
            <a:off x="4000496" y="3357562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92,76 %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714876" y="142852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85,93 %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42852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№ 3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42148488"/>
              </p:ext>
            </p:extLst>
          </p:nvPr>
        </p:nvGraphicFramePr>
        <p:xfrm>
          <a:off x="0" y="857232"/>
          <a:ext cx="8929716" cy="283010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251189"/>
                <a:gridCol w="4202219"/>
                <a:gridCol w="825436"/>
                <a:gridCol w="845733"/>
                <a:gridCol w="805139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48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Сравнение рациональных чисел. Квадратный корень из числа. Нахождение приближенного значения корня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Сравнивать действительные числа. Округлять целые числа и десятичные дроби,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выполнять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прикидку результата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вычислений.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Находить в несложных случаях значения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корней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. Изображать числа точками на координатной прямой.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Calibri"/>
                          <a:cs typeface="Times New Roman"/>
                        </a:rPr>
                        <a:t>89,9 </a:t>
                      </a: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90,27 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93,99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cxnSp>
        <p:nvCxnSpPr>
          <p:cNvPr id="29" name="Прямая соединительная линия 28"/>
          <p:cNvCxnSpPr/>
          <p:nvPr/>
        </p:nvCxnSpPr>
        <p:spPr>
          <a:xfrm rot="5400000">
            <a:off x="5679289" y="6393677"/>
            <a:ext cx="714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Прямоугольник 6"/>
          <p:cNvSpPr/>
          <p:nvPr/>
        </p:nvSpPr>
        <p:spPr>
          <a:xfrm>
            <a:off x="7286644" y="5072074"/>
            <a:ext cx="80823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357158" y="5786454"/>
          <a:ext cx="6095999" cy="315468"/>
        </p:xfrm>
        <a:graphic>
          <a:graphicData uri="http://schemas.openxmlformats.org/drawingml/2006/table">
            <a:tbl>
              <a:tblPr/>
              <a:tblGrid>
                <a:gridCol w="1523555"/>
                <a:gridCol w="1524148"/>
                <a:gridCol w="1524148"/>
                <a:gridCol w="1524148"/>
              </a:tblGrid>
              <a:tr h="19641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точка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точка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B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AutoNum type="arabicParenR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точка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C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1000"/>
                        </a:spcAft>
                        <a:buFont typeface="+mj-lt"/>
                        <a:buAutoNum type="arabicParenR"/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точка </a:t>
                      </a:r>
                      <a:r>
                        <a:rPr lang="en-US" sz="1800" i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4050" marR="6405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18433" name="Рисунок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17600"/>
            <a:ext cx="3233738" cy="769938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3929066"/>
            <a:ext cx="8929718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indent="450850"/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 координатной прямой отмечены точки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A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B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</a:t>
            </a:r>
            <a:r>
              <a:rPr kumimoji="0" lang="en-US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D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Одна из них соответствует числу         .  </a:t>
            </a:r>
            <a:r>
              <a:rPr lang="ru-RU" i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Какая это точка?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764401"/>
            <a:ext cx="716863" cy="55399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</a:t>
            </a:r>
            <a:endParaRPr kumimoji="0" 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0" y="2039938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85786" y="4286256"/>
            <a:ext cx="271463" cy="285752"/>
          </a:xfrm>
          <a:prstGeom prst="rect">
            <a:avLst/>
          </a:prstGeom>
          <a:noFill/>
        </p:spPr>
      </p:pic>
      <p:pic>
        <p:nvPicPr>
          <p:cNvPr id="15" name="Рисунок 14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4786322"/>
            <a:ext cx="4929222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838200"/>
          </a:xfrm>
        </p:spPr>
        <p:txBody>
          <a:bodyPr/>
          <a:lstStyle/>
          <a:p>
            <a:pPr algn="ctr"/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Примеры </a:t>
            </a:r>
            <a:r>
              <a:rPr lang="ru-RU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№ 3 </a:t>
            </a:r>
            <a:endParaRPr lang="ru-RU" dirty="0"/>
          </a:p>
        </p:txBody>
      </p:sp>
      <p:pic>
        <p:nvPicPr>
          <p:cNvPr id="7680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-870" t="23339"/>
          <a:stretch>
            <a:fillRect/>
          </a:stretch>
        </p:blipFill>
        <p:spPr bwMode="auto">
          <a:xfrm>
            <a:off x="500034" y="1428736"/>
            <a:ext cx="8286808" cy="445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571472" y="2285992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89,9%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42910" y="4786322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90,27%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4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4247961"/>
              </p:ext>
            </p:extLst>
          </p:nvPr>
        </p:nvGraphicFramePr>
        <p:xfrm>
          <a:off x="357159" y="1285860"/>
          <a:ext cx="8490261" cy="283010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00197"/>
                <a:gridCol w="3786981"/>
                <a:gridCol w="1015074"/>
                <a:gridCol w="1099663"/>
                <a:gridCol w="1088346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48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Степень с целым показателем. Квадратный корень из числа.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Выполнять основные действия со степенями с целыми показателями. Применять  свойства арифметических квадратных корней для преобразования  числовых выражений, содержащих квадратные корни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63,9 </a:t>
                      </a:r>
                      <a:r>
                        <a:rPr lang="ru-RU" sz="1800" dirty="0" smtClean="0"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 </a:t>
                      </a:r>
                      <a:endParaRPr lang="ru-RU" sz="1800" dirty="0"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90,27  </a:t>
                      </a:r>
                      <a:endParaRPr lang="ru-RU" sz="1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88,54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804379" y="1767629"/>
            <a:ext cx="857256" cy="6466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286644" y="5072074"/>
            <a:ext cx="80823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428728" y="4214818"/>
            <a:ext cx="808235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571604" y="5429264"/>
            <a:ext cx="750526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2018г</a:t>
            </a:r>
            <a:endParaRPr lang="ru-RU" dirty="0">
              <a:solidFill>
                <a:srgbClr val="C0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0247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5857892"/>
            <a:ext cx="3733212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5214942" y="5572140"/>
            <a:ext cx="3714744" cy="36933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значения  выражения 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286644" y="6031654"/>
            <a:ext cx="322035" cy="509732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0" y="736600"/>
            <a:ext cx="9144000" cy="0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686800" cy="500066"/>
          </a:xfrm>
        </p:spPr>
        <p:txBody>
          <a:bodyPr>
            <a:normAutofit fontScale="90000"/>
          </a:bodyPr>
          <a:lstStyle/>
          <a:p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№ 5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857232"/>
          <a:ext cx="8643997" cy="2269276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57454"/>
                <a:gridCol w="3025461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Статистика. Представление данных в виде таблиц, диаграмм, графиков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Анализировать реальные числовые данные, представленные графиках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88,5 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93,31 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79,24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8851" name="Rectangle 3"/>
          <p:cNvSpPr>
            <a:spLocks noChangeArrowheads="1"/>
          </p:cNvSpPr>
          <p:nvPr/>
        </p:nvSpPr>
        <p:spPr bwMode="auto">
          <a:xfrm>
            <a:off x="0" y="295433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85852" y="2928934"/>
            <a:ext cx="808235" cy="3886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2019 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г</a:t>
            </a:r>
            <a:endParaRPr lang="ru-RU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214282" y="3214686"/>
            <a:ext cx="892971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графике показано изменение температуры воздуха на протяжение трех суток. По горизонтали указывается дата и время, по вертикали − значение температуры в градусах Цельсия. Определите по графику наименьшую температуру воздуха 15 октября. Ответ дайте в градусах Цельсия.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Рисунок 8" descr="https://ege.sdamgia.ru/get_file?id=24638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868" y="4214818"/>
            <a:ext cx="4000528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799219" y="-656002"/>
            <a:ext cx="3420172" cy="54465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1142976" y="1500174"/>
            <a:ext cx="1016625" cy="4830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" name="Рисунок 5"/>
          <p:cNvPicPr/>
          <p:nvPr/>
        </p:nvPicPr>
        <p:blipFill rotWithShape="1">
          <a:blip r:embed="rId3" cstate="print"/>
          <a:srcRect l="5309" t="651" r="70446" b="-437"/>
          <a:stretch/>
        </p:blipFill>
        <p:spPr bwMode="auto">
          <a:xfrm rot="5400000">
            <a:off x="5047740" y="1167310"/>
            <a:ext cx="884126" cy="626476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868" y="4786321"/>
            <a:ext cx="4500594" cy="19357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95905" y="4357694"/>
            <a:ext cx="1016624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sz="2400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36540" y="5349060"/>
            <a:ext cx="877164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84,8 %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197479" y="2330928"/>
            <a:ext cx="877164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88,5 %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№ 6 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1071546"/>
          <a:ext cx="8643965" cy="2627923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71768"/>
                <a:gridCol w="2811127"/>
                <a:gridCol w="1033451"/>
                <a:gridCol w="1119571"/>
                <a:gridCol w="1108048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160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dirty="0"/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Уравнение с одной переменной, корень уравнения. 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Решать линейные, квадратные уравнения и рациональные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уравнения, сводящиеся к ним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77,9 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73,26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74,89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5298698" y="987790"/>
            <a:ext cx="714381" cy="65969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971246" y="4786322"/>
            <a:ext cx="865943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971246" y="4000504"/>
            <a:ext cx="865943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71246" y="5572140"/>
            <a:ext cx="865943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4857760"/>
            <a:ext cx="4675942" cy="392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2643174" y="5525974"/>
            <a:ext cx="357186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Найдите корень уравнения 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86446" y="5572139"/>
            <a:ext cx="1214446" cy="506019"/>
          </a:xfrm>
          <a:prstGeom prst="rect">
            <a:avLst/>
          </a:prstGeom>
          <a:noFill/>
        </p:spPr>
      </p:pic>
      <p:sp>
        <p:nvSpPr>
          <p:cNvPr id="13315" name="Rectangle 3"/>
          <p:cNvSpPr>
            <a:spLocks noChangeArrowheads="1"/>
          </p:cNvSpPr>
          <p:nvPr/>
        </p:nvSpPr>
        <p:spPr bwMode="auto">
          <a:xfrm>
            <a:off x="0" y="711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1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6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7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73479314"/>
              </p:ext>
            </p:extLst>
          </p:nvPr>
        </p:nvGraphicFramePr>
        <p:xfrm>
          <a:off x="357158" y="1142984"/>
          <a:ext cx="8643997" cy="254969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214577"/>
                <a:gridCol w="3168338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Числа и вычисления. Проценты. Нахождение процента от величины и  величины по её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проценту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Решать несложные практические расчётные задачи; решать задачи, связанные с отношением, пропорциональностью величин, дробями,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процентами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69,4 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77,4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84,00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54632" y="988914"/>
            <a:ext cx="915743" cy="6796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571472" y="5929330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392906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507207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0897" name="Rectangle 1"/>
          <p:cNvSpPr>
            <a:spLocks noChangeArrowheads="1"/>
          </p:cNvSpPr>
          <p:nvPr/>
        </p:nvSpPr>
        <p:spPr bwMode="auto">
          <a:xfrm>
            <a:off x="1714480" y="5072074"/>
            <a:ext cx="6786610" cy="58477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Средний вес мальчиков того же возраста, что и Женя, равен 34 кг. </a:t>
            </a:r>
          </a:p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Вес Жени составляет 80% среднего веса. Сколько весит Женя?</a:t>
            </a:r>
            <a:endParaRPr kumimoji="0" lang="ru-RU" sz="1600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289" name="Rectangle 1"/>
          <p:cNvSpPr>
            <a:spLocks noChangeArrowheads="1"/>
          </p:cNvSpPr>
          <p:nvPr/>
        </p:nvSpPr>
        <p:spPr bwMode="auto">
          <a:xfrm>
            <a:off x="1571604" y="5715016"/>
            <a:ext cx="7143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Плата за телефон составляет 350 рублей в месяц. В следующем году она увеличивается на 12 %. Сколько рублей придется платить ежемесячно за телефон в следующем году?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8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450045"/>
              </p:ext>
            </p:extLst>
          </p:nvPr>
        </p:nvGraphicFramePr>
        <p:xfrm>
          <a:off x="357159" y="1285860"/>
          <a:ext cx="8643997" cy="211132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714643"/>
                <a:gridCol w="3429024"/>
                <a:gridCol w="785818"/>
                <a:gridCol w="857256"/>
                <a:gridCol w="857256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Статистика.</a:t>
                      </a:r>
                      <a:r>
                        <a:rPr lang="ru-RU" sz="1600" dirty="0">
                          <a:latin typeface="Times New Roman"/>
                          <a:ea typeface="TimesNewRomanPSMT"/>
                          <a:cs typeface="Times New Roman"/>
                        </a:rPr>
                        <a:t> Представление данных в виде </a:t>
                      </a:r>
                      <a:r>
                        <a:rPr lang="ru-RU" sz="1600" dirty="0" smtClean="0">
                          <a:latin typeface="Times New Roman"/>
                          <a:ea typeface="TimesNewRomanPSMT"/>
                          <a:cs typeface="Times New Roman"/>
                        </a:rPr>
                        <a:t>диаграмм</a:t>
                      </a:r>
                      <a:r>
                        <a:rPr lang="ru-RU" sz="1600" dirty="0">
                          <a:latin typeface="Times New Roman"/>
                          <a:ea typeface="TimesNewRomanPSMT"/>
                          <a:cs typeface="Times New Roman"/>
                        </a:rPr>
                        <a:t>, графиков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Анализировать реальные числовые данные, представленные на диаграммах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79,3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86,84 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96,82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11265" name="Rectangle 1"/>
          <p:cNvSpPr>
            <a:spLocks noChangeArrowheads="1"/>
          </p:cNvSpPr>
          <p:nvPr/>
        </p:nvSpPr>
        <p:spPr bwMode="auto">
          <a:xfrm>
            <a:off x="500034" y="3571876"/>
            <a:ext cx="821537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диаграмме показано содержание питательных веществ в какао, шоколаде, фасоли и сухарях. Определите по диаграмме, в каком продукте содержание жиров наибольшее.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https://oge.sdamgia.ru/get_file?id=851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43570" y="4214818"/>
            <a:ext cx="3258671" cy="2531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000100" y="4786322"/>
          <a:ext cx="3038475" cy="630936"/>
        </p:xfrm>
        <a:graphic>
          <a:graphicData uri="http://schemas.openxmlformats.org/drawingml/2006/table">
            <a:tbl>
              <a:tblPr/>
              <a:tblGrid>
                <a:gridCol w="1518920"/>
                <a:gridCol w="1519555"/>
              </a:tblGrid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1) Какао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2) Шоколад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3) Фасоль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+mj-lt"/>
                        <a:buNone/>
                      </a:pPr>
                      <a:r>
                        <a:rPr lang="ru-RU" sz="1800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4) Сухари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214810" y="5500702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032" y="285728"/>
            <a:ext cx="8863568" cy="603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5868144" y="2564904"/>
            <a:ext cx="95410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86,84 %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143636" y="150017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931863" y="96838"/>
            <a:ext cx="7678737" cy="1474774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КИМ по математике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ОГЭ 2020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85720" y="1714488"/>
          <a:ext cx="8572560" cy="40944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2662200"/>
                <a:gridCol w="4052972"/>
                <a:gridCol w="1857388"/>
              </a:tblGrid>
              <a:tr h="3708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 1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Часть 2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Количество заданий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 заданий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ru-RU" sz="20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заданий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Типы заданий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 выбором ответа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 развёрнутым ответом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С  кратким  ответом  в  виде  числа, последовательности цифр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Максимальный </a:t>
                      </a:r>
                    </a:p>
                    <a:p>
                      <a:pPr algn="just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первичный балл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Уровень сложности заданий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Базовый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Повышенный </a:t>
                      </a:r>
                    </a:p>
                    <a:p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Высокий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41680">
                <a:tc gridSpan="3"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Изменения в КИМ 2020 года по сравнению с 2019 годом </a:t>
                      </a:r>
                    </a:p>
                    <a:p>
                      <a:pPr algn="ctr"/>
                      <a:r>
                        <a:rPr lang="ru-RU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В КИМ включён новый блок практико-ориентированных заданий 1—5. </a:t>
                      </a:r>
                      <a:endParaRPr lang="ru-RU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2060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1812166" y="169104"/>
            <a:ext cx="5233915" cy="7572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7001036" y="3212976"/>
            <a:ext cx="877164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79,3 %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9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19490556"/>
              </p:ext>
            </p:extLst>
          </p:nvPr>
        </p:nvGraphicFramePr>
        <p:xfrm>
          <a:off x="357159" y="1285860"/>
          <a:ext cx="8643997" cy="211132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57453"/>
                <a:gridCol w="3025462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NewRomanPSMT"/>
                          <a:cs typeface="Times New Roman"/>
                        </a:rPr>
                        <a:t>Равновозможные события и подсчет их вероятности. 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NewRomanPSMT"/>
                          <a:cs typeface="Times New Roman"/>
                        </a:rPr>
                        <a:t>Исследовать модели реальной ситуацией с использованием аппарата вероятности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65,5 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72,96  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87,02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721565" y="421915"/>
            <a:ext cx="928695" cy="7228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71472" y="578645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00034" y="357187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500034" y="471488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71604" y="4572008"/>
            <a:ext cx="7270948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 среднем из 100 карманных фонариков, по­ступивших в продажу, восемь неисправных. Найдите вероятность того, что выбранный наудачу в магазине фонарик окажется исправен.</a:t>
            </a:r>
            <a:endParaRPr lang="ru-RU" sz="16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1571572" y="5657671"/>
            <a:ext cx="7572428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В фирме такси в данный момент свободно 30 машин: 1 черная, 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9 желтых </a:t>
            </a:r>
            <a:r>
              <a:rPr kumimoji="0" lang="ru-RU" b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и 20 зеленых. По вызову выехала одна из машин, случайно оказавшаяся ближе всего к заказчику. Найдите вероятность того, что к нему приедет желтое такси.</a:t>
            </a:r>
            <a:endParaRPr kumimoji="0" lang="ru-RU" b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7263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10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81175640"/>
              </p:ext>
            </p:extLst>
          </p:nvPr>
        </p:nvGraphicFramePr>
        <p:xfrm>
          <a:off x="285720" y="1285860"/>
          <a:ext cx="8561700" cy="2106863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71768"/>
                <a:gridCol w="2819247"/>
                <a:gridCol w="1004807"/>
                <a:gridCol w="1088541"/>
                <a:gridCol w="1077337"/>
              </a:tblGrid>
              <a:tr h="635853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373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47805"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Числовые функции.  Линейная, квадратичная</a:t>
                      </a:r>
                      <a:r>
                        <a:rPr kumimoji="0" lang="ru-RU" sz="1800" kern="1200" baseline="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функция. Обратная пропорциональность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Уметь строить и читать графики функций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79,4 </a:t>
                      </a:r>
                      <a:r>
                        <a:rPr lang="ru-RU" sz="18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77, 86 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82,34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928662" y="4572008"/>
            <a:ext cx="857256" cy="3853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5984" y="3643314"/>
            <a:ext cx="6215106" cy="2874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457200"/>
            <a:ext cx="8884096" cy="838200"/>
          </a:xfrm>
        </p:spPr>
        <p:txBody>
          <a:bodyPr>
            <a:normAutofit/>
          </a:bodyPr>
          <a:lstStyle/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40843" y="4154386"/>
            <a:ext cx="75052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2017г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44208" y="1369497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endParaRPr lang="ru-RU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795417" y="2633947"/>
            <a:ext cx="2781810" cy="52291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Прямоугольник 3"/>
          <p:cNvSpPr/>
          <p:nvPr/>
        </p:nvSpPr>
        <p:spPr>
          <a:xfrm>
            <a:off x="1317454" y="4815529"/>
            <a:ext cx="877164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79,4 %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567640" y="1901650"/>
            <a:ext cx="704039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80 %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 cstate="print"/>
          <a:srcRect l="-3983" b="15833"/>
          <a:stretch/>
        </p:blipFill>
        <p:spPr>
          <a:xfrm>
            <a:off x="285720" y="357166"/>
            <a:ext cx="6067688" cy="32717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6378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42852"/>
            <a:ext cx="8686800" cy="695324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11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7482746"/>
              </p:ext>
            </p:extLst>
          </p:nvPr>
        </p:nvGraphicFramePr>
        <p:xfrm>
          <a:off x="214282" y="928670"/>
          <a:ext cx="8776013" cy="318345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000263"/>
                <a:gridCol w="3464863"/>
                <a:gridCol w="1049238"/>
                <a:gridCol w="1136674"/>
                <a:gridCol w="1124975"/>
              </a:tblGrid>
              <a:tr h="64294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715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endParaRPr lang="ru-RU" sz="1800" dirty="0"/>
                    </a:p>
                  </a:txBody>
                  <a:tcPr marL="68580" marR="68580" marT="0" marB="0" anchor="ctr"/>
                </a:tc>
              </a:tr>
              <a:tr h="4248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Числовые последовательности. Арифметическая и геометрическая прогрессии.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4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Решать элементарные  задачи, связанные с числовыми последовательностями. Распознавать арифметические и геометрические прогрессии; решать задачи с применением формулы общего члена и суммы нескольких первых членов прогрессий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88 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86,85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74,69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391465" y="2466527"/>
            <a:ext cx="785817" cy="6139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85720" y="435769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535782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57356" y="607220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2737027" y="5813569"/>
                <a:ext cx="6181829" cy="7294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Выписано несколько членов арифметической прогрессии: </a:t>
                </a:r>
                <a14:m>
                  <m:oMath xmlns:m="http://schemas.openxmlformats.org/officeDocument/2006/math">
                    <m:r>
                      <a:rPr lang="ru-RU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… ;19; </m:t>
                    </m:r>
                    <m:r>
                      <a:rPr lang="en-US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𝒙</m:t>
                    </m:r>
                    <m:r>
                      <a:rPr lang="ru-RU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;11;7; …</m:t>
                    </m:r>
                  </m:oMath>
                </a14:m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. Найдите </a:t>
                </a:r>
                <a14:m>
                  <m:oMath xmlns:m="http://schemas.openxmlformats.org/officeDocument/2006/math">
                    <m:r>
                      <a:rPr lang="en-US" b="1" i="1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𝒙</m:t>
                    </m:r>
                    <m:r>
                      <a:rPr lang="ru-RU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.</m:t>
                    </m:r>
                  </m:oMath>
                </a14:m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37027" y="5813569"/>
                <a:ext cx="6181829" cy="729430"/>
              </a:xfrm>
              <a:prstGeom prst="rect">
                <a:avLst/>
              </a:prstGeom>
              <a:blipFill rotWithShape="0">
                <a:blip r:embed="rId3" cstate="print"/>
                <a:stretch>
                  <a:fillRect l="-888" t="-2521" r="-789" b="-100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57290" y="4286255"/>
            <a:ext cx="4000528" cy="7620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71438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12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54963005"/>
              </p:ext>
            </p:extLst>
          </p:nvPr>
        </p:nvGraphicFramePr>
        <p:xfrm>
          <a:off x="142844" y="1071546"/>
          <a:ext cx="8776014" cy="236681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571636"/>
                <a:gridCol w="3947393"/>
                <a:gridCol w="1032156"/>
                <a:gridCol w="1118169"/>
                <a:gridCol w="1106660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Рациональные выражения и их преобразования. 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6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Выполнять тождественные преобразования рациональных выражений Находить значения буквенных выражений, осуществляя необходимые подстановки и преобразования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59,6 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54,69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58,04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214282" y="3786190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00034" y="471488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000100" y="5286388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79772" y="5276339"/>
                <a:ext cx="5716564" cy="86267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indent="450215"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Найдите значения выражения</a:t>
                </a:r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indent="450215" algn="just">
                  <a:lnSpc>
                    <a:spcPct val="115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 </m:t>
                    </m:r>
                    <m:sSup>
                      <m:sSup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</m:ctrlPr>
                          </m:dPr>
                          <m:e>
                            <m:r>
                              <a:rPr lang="ru-RU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𝑥</m:t>
                            </m:r>
                            <m:r>
                              <a:rPr lang="ru-RU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</a:rPr>
                              <m:t>−7</m:t>
                            </m:r>
                          </m:e>
                        </m:d>
                      </m:e>
                      <m:sup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2</m:t>
                        </m:r>
                      </m:sup>
                    </m:sSup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(6+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𝑥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)</m:t>
                    </m:r>
                  </m:oMath>
                </a14:m>
                <a:r>
                  <a:rPr lang="ru-RU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:r>
                  <a:rPr lang="ru-RU" i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при</a:t>
                </a:r>
                <a:r>
                  <a:rPr lang="ru-RU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𝑥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Times New Roman" panose="02020603050405020304" pitchFamily="18" charset="0"/>
                      </a:rPr>
                      <m:t>=−</m:t>
                    </m:r>
                    <m:f>
                      <m:f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</a:rPr>
                          <m:t>20</m:t>
                        </m:r>
                      </m:den>
                    </m:f>
                  </m:oMath>
                </a14:m>
                <a:r>
                  <a:rPr lang="ru-RU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.</a:t>
                </a:r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9772" y="5276339"/>
                <a:ext cx="5716564" cy="862672"/>
              </a:xfrm>
              <a:prstGeom prst="rect">
                <a:avLst/>
              </a:prstGeom>
              <a:blipFill rotWithShape="0">
                <a:blip r:embed="rId2" cstate="print"/>
                <a:stretch>
                  <a:fillRect t="-2128" b="-35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3558129" y="2656921"/>
            <a:ext cx="642942" cy="47588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85853" y="3714752"/>
            <a:ext cx="4786346" cy="746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563004" cy="685784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№ 13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66893961"/>
              </p:ext>
            </p:extLst>
          </p:nvPr>
        </p:nvGraphicFramePr>
        <p:xfrm>
          <a:off x="285720" y="928671"/>
          <a:ext cx="8643997" cy="2000264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71767"/>
                <a:gridCol w="3357586"/>
                <a:gridCol w="928694"/>
                <a:gridCol w="857256"/>
                <a:gridCol w="928694"/>
              </a:tblGrid>
              <a:tr h="68476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247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1" dirty="0" smtClean="0">
                          <a:latin typeface="Times New Roman" pitchFamily="18" charset="0"/>
                          <a:cs typeface="Times New Roman" pitchFamily="18" charset="0"/>
                        </a:rPr>
                        <a:t>2017 г</a:t>
                      </a:r>
                      <a:endParaRPr lang="ru-RU" sz="18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130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NewRomanPSMT"/>
                          <a:cs typeface="Times New Roman"/>
                        </a:rPr>
                        <a:t>Представление зависимости между величинами в виде формул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TimesNewRomanPSMT"/>
                          <a:cs typeface="Times New Roman"/>
                        </a:rPr>
                        <a:t>Осуществлять практические расчеты по формулам, выражающие зависимости между величинами</a:t>
                      </a:r>
                      <a:endParaRPr lang="ru-RU" sz="14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66,0 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74,29  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81,39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r="13899"/>
          <a:stretch>
            <a:fillRect/>
          </a:stretch>
        </p:blipFill>
        <p:spPr bwMode="auto">
          <a:xfrm rot="5400000">
            <a:off x="4792870" y="1177155"/>
            <a:ext cx="1285884" cy="714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785786" y="312527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4500570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42910" y="571501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63912" y="5391998"/>
                <a:ext cx="7143800" cy="13410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В фирме «Эх, прокачу!» стоимость поездки на такси (в рублях) рассчитывается по формуле </a:t>
                </a:r>
                <a14:m>
                  <m:oMath xmlns:m="http://schemas.openxmlformats.org/officeDocument/2006/math">
                    <m:r>
                      <a:rPr lang="ru-RU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С=150+11(</m:t>
                    </m:r>
                    <m:r>
                      <m:rPr>
                        <m:sty m:val="p"/>
                      </m:rPr>
                      <a:rPr lang="ru-RU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</m:t>
                    </m:r>
                    <m:r>
                      <a:rPr lang="ru-RU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−5)</m:t>
                    </m:r>
                  </m:oMath>
                </a14:m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, где 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ru-RU" i="0">
                        <a:solidFill>
                          <a:srgbClr val="000000"/>
                        </a:solidFill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t</m:t>
                    </m:r>
                  </m:oMath>
                </a14:m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– длительность поездки, выраженная (в минутах). Пользуясь этой формулой, рассчитайте стоимость 8-минутной поездки. Ответ дайте в рублях.</a:t>
                </a:r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63912" y="5391998"/>
                <a:ext cx="7143800" cy="1341008"/>
              </a:xfrm>
              <a:prstGeom prst="rect">
                <a:avLst/>
              </a:prstGeom>
              <a:blipFill rotWithShape="0">
                <a:blip r:embed="rId3" cstate="print"/>
                <a:stretch>
                  <a:fillRect l="-768" t="-1370" r="-256" b="-6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3000372"/>
            <a:ext cx="7000924" cy="985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646733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730" y="115859"/>
            <a:ext cx="8686800" cy="8382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14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28014078"/>
              </p:ext>
            </p:extLst>
          </p:nvPr>
        </p:nvGraphicFramePr>
        <p:xfrm>
          <a:off x="218841" y="857560"/>
          <a:ext cx="8643997" cy="189240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714511"/>
                <a:gridCol w="3668404"/>
                <a:gridCol w="1033454"/>
                <a:gridCol w="1119576"/>
                <a:gridCol w="1108052"/>
              </a:tblGrid>
              <a:tr h="571504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5719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Неравенства с одной переменной и их системы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Решать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неравенства и системы неравенства </a:t>
                      </a:r>
                      <a:r>
                        <a:rPr lang="ru-RU" sz="14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 одной переменной. </a:t>
                      </a: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Применять графические представления при решении неравенств и их систем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72,7 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54,69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70,77</a:t>
                      </a:r>
                      <a:endParaRPr lang="ru-RU" sz="1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2242689" y="1614907"/>
            <a:ext cx="1605086" cy="4090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18841" y="3098529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807" y="5212888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853362" y="3863761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5508104" y="4198470"/>
                <a:ext cx="3498750" cy="168507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На каком из рисунков изображено решение неравенства </a:t>
                </a:r>
                <a:endParaRPr lang="ru-RU" i="0" dirty="0" smtClean="0">
                  <a:solidFill>
                    <a:srgbClr val="000000"/>
                  </a:solidFill>
                  <a:effectLst/>
                  <a:latin typeface="Cambria Math" panose="02040503050406030204" pitchFamily="18" charset="0"/>
                  <a:ea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6</m:t>
                      </m:r>
                      <m:r>
                        <m:rPr>
                          <m:sty m:val="p"/>
                        </m:rPr>
                        <a:rPr lang="ru-RU" i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x</m:t>
                      </m:r>
                      <m:r>
                        <a:rPr lang="ru-RU" i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−</m:t>
                      </m:r>
                      <m:sSup>
                        <m:sSupPr>
                          <m:ctrlPr>
                            <a:rPr lang="ru-RU" i="1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ru-RU" i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x</m:t>
                          </m:r>
                        </m:e>
                        <m:sup>
                          <m:r>
                            <a:rPr lang="ru-RU" i="0">
                              <a:solidFill>
                                <a:srgbClr val="000000"/>
                              </a:solidFill>
                              <a:effectLst/>
                              <a:latin typeface="Cambria Math" panose="02040503050406030204" pitchFamily="18" charset="0"/>
                              <a:ea typeface="Times New Roman" panose="02020603050405020304" pitchFamily="18" charset="0"/>
                            </a:rPr>
                            <m:t>2</m:t>
                          </m:r>
                        </m:sup>
                      </m:sSup>
                      <m:r>
                        <a:rPr lang="ru-RU" i="0">
                          <a:solidFill>
                            <a:srgbClr val="000000"/>
                          </a:solidFill>
                          <a:effectLst/>
                          <a:latin typeface="Cambria Math" panose="02040503050406030204" pitchFamily="18" charset="0"/>
                          <a:ea typeface="Times New Roman" panose="02020603050405020304" pitchFamily="18" charset="0"/>
                        </a:rPr>
                        <m:t>&gt;0.</m:t>
                      </m:r>
                    </m:oMath>
                  </m:oMathPara>
                </a14:m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algn="just"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ru-RU" dirty="0">
                    <a:solidFill>
                      <a:srgbClr val="000000"/>
                    </a:solidFill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В ответе укажите номер правильного варианта.</a:t>
                </a:r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8104" y="4198470"/>
                <a:ext cx="3498750" cy="1685077"/>
              </a:xfrm>
              <a:prstGeom prst="rect">
                <a:avLst/>
              </a:prstGeom>
              <a:blipFill rotWithShape="0">
                <a:blip r:embed="rId3" cstate="print"/>
                <a:stretch>
                  <a:fillRect l="-1568" t="-1087" r="-1394" b="-36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Рисунок 11" descr="https://oge.sdamgia.ru/get_file?id=6244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14420" y="6012815"/>
            <a:ext cx="5529580" cy="8451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786322"/>
            <a:ext cx="4286280" cy="1179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702832" cy="108415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выполнения заданий по модулю «</a:t>
            </a:r>
            <a:r>
              <a:rPr lang="ru-RU" sz="2400" b="1" dirty="0" err="1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ГеОМеТРИЯ</a:t>
            </a: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b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первой части экзаменационной работы</a:t>
            </a:r>
            <a:endParaRPr lang="ru-RU" sz="2400" b="1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500034" y="1500175"/>
          <a:ext cx="8358246" cy="43577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686800" cy="8382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15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28968565"/>
              </p:ext>
            </p:extLst>
          </p:nvPr>
        </p:nvGraphicFramePr>
        <p:xfrm>
          <a:off x="142844" y="1142984"/>
          <a:ext cx="8643997" cy="283010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1643074"/>
                <a:gridCol w="4286280"/>
                <a:gridCol w="857256"/>
                <a:gridCol w="928694"/>
                <a:gridCol w="928693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Геометрические фигуры и их свойства. Измерение геометрических величин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TimesNewRomanPSMT"/>
                          <a:cs typeface="Times New Roman"/>
                        </a:rPr>
                        <a:t>Описывать реальные ситуации на языке геометрии, исследовать построенные модели с  использованием геометрических понятий и теорем, решать практические задачи, связанные с нахождением геометрических величин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61,31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73,51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82,35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285720" y="4429132"/>
            <a:ext cx="1000132" cy="410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</a:t>
            </a: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21505" name="Rectangle 1"/>
          <p:cNvSpPr>
            <a:spLocks noChangeArrowheads="1"/>
          </p:cNvSpPr>
          <p:nvPr/>
        </p:nvSpPr>
        <p:spPr bwMode="auto">
          <a:xfrm>
            <a:off x="1285852" y="4191690"/>
            <a:ext cx="6000792" cy="646331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Какой угол описывает минутная стрелка за 16 мин? </a:t>
            </a:r>
          </a:p>
          <a:p>
            <a:pPr marL="0" marR="0" lvl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Ответ дайте в градусах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72198" y="4929198"/>
            <a:ext cx="1714512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16794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59851"/>
            <a:ext cx="6500858" cy="6651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177613" y="2037438"/>
            <a:ext cx="3363374" cy="6003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00034" y="1071546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2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080355" y="4620551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2017 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04899" y="5114788"/>
            <a:ext cx="877164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61,3 %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785794"/>
            <a:ext cx="7277100" cy="242887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427202" y="1714488"/>
            <a:ext cx="9925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b="1" dirty="0" smtClean="0">
                <a:solidFill>
                  <a:srgbClr val="C00000"/>
                </a:solidFill>
                <a:latin typeface="Times New Roman"/>
                <a:ea typeface="Calibri"/>
                <a:cs typeface="Times New Roman"/>
              </a:rPr>
              <a:t>73,51 %</a:t>
            </a:r>
            <a:endParaRPr lang="ru-RU" b="1" dirty="0">
              <a:solidFill>
                <a:srgbClr val="C00000"/>
              </a:solidFill>
              <a:latin typeface="Times New Roman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7786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332" y="234528"/>
            <a:ext cx="8686800" cy="8382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16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48671157"/>
              </p:ext>
            </p:extLst>
          </p:nvPr>
        </p:nvGraphicFramePr>
        <p:xfrm>
          <a:off x="326320" y="912550"/>
          <a:ext cx="8643997" cy="198886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88292"/>
                <a:gridCol w="2994623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42482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Геометрические фигуры и их свойства. Измерение геометрических величин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Уметь выполнять действия с геометрическими фигурами, координатами и векторами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88,23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66,78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64,65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 t="-312" r="9677"/>
          <a:stretch>
            <a:fillRect/>
          </a:stretch>
        </p:blipFill>
        <p:spPr bwMode="auto">
          <a:xfrm rot="5400000">
            <a:off x="5072065" y="428605"/>
            <a:ext cx="1000133" cy="61436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1357290" y="5643578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214414" y="321468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478" t="6356" r="1" b="-1"/>
          <a:stretch/>
        </p:blipFill>
        <p:spPr>
          <a:xfrm>
            <a:off x="2500298" y="4214818"/>
            <a:ext cx="6521847" cy="110603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1285852" y="4429132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</a:t>
            </a:r>
            <a:r>
              <a:rPr lang="ru-RU" b="1" dirty="0">
                <a:latin typeface="Times New Roman" pitchFamily="18" charset="0"/>
                <a:ea typeface="Calibri"/>
                <a:cs typeface="Times New Roman" pitchFamily="18" charset="0"/>
              </a:rPr>
              <a:t>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19467" name="Picture 11"/>
          <p:cNvPicPr>
            <a:picLocks noChangeAspect="1" noChangeArrowheads="1"/>
          </p:cNvPicPr>
          <p:nvPr/>
        </p:nvPicPr>
        <p:blipFill>
          <a:blip r:embed="rId4" cstate="print"/>
          <a:srcRect r="337" b="3016"/>
          <a:stretch>
            <a:fillRect/>
          </a:stretch>
        </p:blipFill>
        <p:spPr bwMode="auto">
          <a:xfrm>
            <a:off x="2714612" y="5429263"/>
            <a:ext cx="5357850" cy="1362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388272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№ 17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37448449"/>
              </p:ext>
            </p:extLst>
          </p:nvPr>
        </p:nvGraphicFramePr>
        <p:xfrm>
          <a:off x="214282" y="1071547"/>
          <a:ext cx="8643997" cy="178595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571767"/>
                <a:gridCol w="2811148"/>
                <a:gridCol w="1033454"/>
                <a:gridCol w="1119576"/>
                <a:gridCol w="1108052"/>
              </a:tblGrid>
              <a:tr h="58470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248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 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87641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Геометрические фигуры и их свойства. Измерение геометрических величин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/>
                          <a:ea typeface="Calibri"/>
                          <a:cs typeface="Times New Roman"/>
                        </a:rPr>
                        <a:t>Уметь выполнять действия с геометрическими фигурами, координатами и векторами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68,43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66,71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87,69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559818" y="369348"/>
            <a:ext cx="1285883" cy="6405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14348" y="5929330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3143248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4500570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/>
          <a:srcRect l="1175" t="17690" r="1"/>
          <a:stretch/>
        </p:blipFill>
        <p:spPr>
          <a:xfrm>
            <a:off x="2000232" y="4286256"/>
            <a:ext cx="6174993" cy="1293607"/>
          </a:xfrm>
          <a:prstGeom prst="rect">
            <a:avLst/>
          </a:prstGeom>
        </p:spPr>
      </p:pic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00232" y="5643578"/>
            <a:ext cx="6143668" cy="1083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5106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18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6978693"/>
              </p:ext>
            </p:extLst>
          </p:nvPr>
        </p:nvGraphicFramePr>
        <p:xfrm>
          <a:off x="326201" y="1256779"/>
          <a:ext cx="8643997" cy="2519212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57453"/>
                <a:gridCol w="3025462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 7г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Геометрические фигуры и их свойства. Измерение геометрических величин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Уметь выполнять действия с геометрическими фигурами, координатами и векторами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84,72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76,56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84,25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351965" y="1148705"/>
            <a:ext cx="730497" cy="6148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Прямоугольник 7"/>
          <p:cNvSpPr/>
          <p:nvPr/>
        </p:nvSpPr>
        <p:spPr>
          <a:xfrm>
            <a:off x="500034" y="5857892"/>
            <a:ext cx="808235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14348" y="3857628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4348" y="471488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4643446"/>
            <a:ext cx="7277100" cy="971550"/>
          </a:xfrm>
          <a:prstGeom prst="rect">
            <a:avLst/>
          </a:prstGeom>
        </p:spPr>
      </p:pic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5715016"/>
            <a:ext cx="6357982" cy="10318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79160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838200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 № 19 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6785442"/>
              </p:ext>
            </p:extLst>
          </p:nvPr>
        </p:nvGraphicFramePr>
        <p:xfrm>
          <a:off x="285720" y="1000108"/>
          <a:ext cx="8643997" cy="211132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28891"/>
                <a:gridCol w="2954024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6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Геометрические фигуры и их свойства. Измерение геометрических величин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Уметь выполнять действия с геометрическими фигурами, координатами и векторами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62,04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Calibri"/>
                          <a:cs typeface="Times New Roman"/>
                        </a:rPr>
                        <a:t>86,14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83,06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r="14185" b="-1335"/>
          <a:stretch>
            <a:fillRect/>
          </a:stretch>
        </p:blipFill>
        <p:spPr bwMode="auto">
          <a:xfrm rot="5400000">
            <a:off x="4228058" y="701108"/>
            <a:ext cx="952670" cy="5979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785786" y="5643578"/>
            <a:ext cx="808235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4348" y="3357562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85786" y="435769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7356" y="4357694"/>
            <a:ext cx="6076821" cy="63391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929586" y="4214818"/>
            <a:ext cx="933257" cy="1210071"/>
          </a:xfrm>
          <a:prstGeom prst="rect">
            <a:avLst/>
          </a:prstGeom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6" y="5357826"/>
            <a:ext cx="6000792" cy="1230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3075575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642942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Результаты  выполнения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заданиЯ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  № 20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36139533"/>
              </p:ext>
            </p:extLst>
          </p:nvPr>
        </p:nvGraphicFramePr>
        <p:xfrm>
          <a:off x="214282" y="857232"/>
          <a:ext cx="8643997" cy="2111327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57453"/>
                <a:gridCol w="3025462"/>
                <a:gridCol w="1033454"/>
                <a:gridCol w="1119576"/>
                <a:gridCol w="1108052"/>
              </a:tblGrid>
              <a:tr h="72278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элементы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содержания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Проверяемые умения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Средний процент 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выполнения по </a:t>
                      </a:r>
                      <a:r>
                        <a:rPr lang="ru-RU" sz="14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региону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2482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2017г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2018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2019 </a:t>
                      </a:r>
                      <a:r>
                        <a:rPr lang="ru-RU" sz="18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963715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Геометрические фигуры и их свойства. Измерение геометрических величин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Уметь выполнять действия с геометрическими фигурами, координатами и векторами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73,82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Calibri"/>
                          <a:cs typeface="Times New Roman"/>
                        </a:rPr>
                        <a:t>81,16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82,86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 r="8241" b="-1264"/>
          <a:stretch>
            <a:fillRect/>
          </a:stretch>
        </p:blipFill>
        <p:spPr bwMode="auto">
          <a:xfrm rot="5400000">
            <a:off x="3750447" y="892967"/>
            <a:ext cx="1285883" cy="5500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642910" y="6072206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2019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42910" y="3143248"/>
            <a:ext cx="750526" cy="38536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2017г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1472" y="4714884"/>
            <a:ext cx="808234" cy="4108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2018 г</a:t>
            </a:r>
            <a:endParaRPr lang="ru-RU" dirty="0"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43042" y="4357694"/>
            <a:ext cx="6344736" cy="1263682"/>
          </a:xfrm>
          <a:prstGeom prst="rect">
            <a:avLst/>
          </a:prstGeom>
        </p:spPr>
      </p:pic>
      <p:pic>
        <p:nvPicPr>
          <p:cNvPr id="15361" name="Picture 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43042" y="5715016"/>
            <a:ext cx="5929354" cy="10432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66473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705880" cy="108111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cap="non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/>
            </a:r>
            <a:br>
              <a:rPr lang="ru-RU" b="1" i="1" cap="non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Результаты выполнения второй части работы </a:t>
            </a:r>
            <a:br>
              <a:rPr lang="ru-RU" sz="2700" b="1" cap="non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</a:br>
            <a:r>
              <a:rPr lang="ru-RU" sz="2700" b="1" cap="non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ea typeface="TimesNewRomanPSMT"/>
                <a:cs typeface="Times New Roman" panose="02020603050405020304" pitchFamily="18" charset="0"/>
              </a:rPr>
              <a:t>в 2016 - 2018 гг. (%)</a:t>
            </a:r>
            <a:r>
              <a:rPr lang="ru-RU" sz="2700" b="1" cap="non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700" b="1" cap="none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700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267728" cy="43037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1114412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Планируемые и фактические показатели выполнения второй части работы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04800" y="1554163"/>
          <a:ext cx="8686800" cy="3542284"/>
        </p:xfrm>
        <a:graphic>
          <a:graphicData uri="http://schemas.openxmlformats.org/drawingml/2006/table">
            <a:tbl>
              <a:tblPr firstRow="1" bandRow="1">
                <a:tableStyleId>{ED083AE6-46FA-4A59-8FB0-9F97EB10719F}</a:tableStyleId>
              </a:tblPr>
              <a:tblGrid>
                <a:gridCol w="1123928"/>
                <a:gridCol w="1500198"/>
                <a:gridCol w="1719274"/>
                <a:gridCol w="1447800"/>
                <a:gridCol w="1447800"/>
                <a:gridCol w="1447800"/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№ задание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Уровень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сложности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Планируемый уровень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выполнения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Фактический 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уровень выполнения выпускниками заданий экзаменационной работы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2017 </a:t>
                      </a:r>
                      <a:r>
                        <a:rPr lang="ru-RU" sz="1800" b="1" dirty="0" smtClean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 г</a:t>
                      </a:r>
                      <a:r>
                        <a:rPr lang="ru-RU" sz="1800" b="1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.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2018  г.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2019  г.</a:t>
                      </a:r>
                      <a:endParaRPr lang="ru-RU" sz="1800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21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повышенный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30-50 %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13,9 %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19,22 %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14,42</a:t>
                      </a: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22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повышенный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15–30%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11,6 %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5,1 %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14,16</a:t>
                      </a: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23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высокий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3−15 %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4,7 %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NewRomanPSMT"/>
                          <a:cs typeface="Times New Roman"/>
                        </a:rPr>
                        <a:t>5,97 %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3,53</a:t>
                      </a: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24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повышенный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30-50 %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10 %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/>
                          <a:ea typeface="TimesNewRomanPSMT"/>
                          <a:cs typeface="Times New Roman"/>
                        </a:rPr>
                        <a:t>3,38 %</a:t>
                      </a:r>
                      <a:endParaRPr lang="ru-RU" sz="180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4,99</a:t>
                      </a: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25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повышенный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15–30%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2,7 %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3,11 %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3,41</a:t>
                      </a: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26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высокий</a:t>
                      </a:r>
                      <a:endParaRPr lang="ru-RU" sz="18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3−15 %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0,5 %</a:t>
                      </a:r>
                      <a:endParaRPr lang="ru-RU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0,64 %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1,24</a:t>
                      </a:r>
                      <a:r>
                        <a:rPr lang="ru-RU" sz="1800" dirty="0">
                          <a:latin typeface="Times New Roman"/>
                          <a:ea typeface="TimesNewRomanPSMT"/>
                          <a:cs typeface="Times New Roman"/>
                        </a:rPr>
                        <a:t>%</a:t>
                      </a:r>
                      <a:endParaRPr lang="ru-RU" sz="18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  <p:pic>
        <p:nvPicPr>
          <p:cNvPr id="5" name="Picture 2" descr="E:\СдискаF\мама\Pictures\рисунки о школе\J0237248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9058" y="5143512"/>
            <a:ext cx="1785950" cy="15501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614346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Результаты выполнения задания № 21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290844" y="-647562"/>
            <a:ext cx="786102" cy="55102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1508" name="Rectangle 4"/>
          <p:cNvSpPr>
            <a:spLocks noChangeArrowheads="1"/>
          </p:cNvSpPr>
          <p:nvPr/>
        </p:nvSpPr>
        <p:spPr bwMode="auto">
          <a:xfrm>
            <a:off x="571472" y="1857364"/>
            <a:ext cx="10001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2017 г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2910" y="5500702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2019 г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4714884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14,42%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071934" y="128586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13,9 %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3429000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2018 г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143372" y="2714620"/>
            <a:ext cx="9925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19,22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6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157538"/>
            <a:ext cx="5072098" cy="1147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63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5" y="5286388"/>
            <a:ext cx="6143668" cy="8959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99813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типичные ошибки при выполнении № 21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31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34" y="1643050"/>
            <a:ext cx="8313308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357166"/>
            <a:ext cx="8025164" cy="5981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выполнения задания № 22</a:t>
            </a:r>
            <a:endParaRPr lang="ru-RU" sz="28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65783" y="5763878"/>
            <a:ext cx="105670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14,16 %</a:t>
            </a:r>
            <a:r>
              <a:rPr lang="ru-RU" dirty="0"/>
              <a:t> 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65783" y="2107502"/>
            <a:ext cx="864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11,6 %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5584" y="3371124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2018 г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17111" y="5373216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2019 г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900131" y="1501396"/>
            <a:ext cx="80823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2017 г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2635850"/>
            <a:ext cx="69398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Из двух городов одновременно навстречу друг другу отправились два велосипедиста. Проехав некоторую часть пути, первый велосипедист сделал оста­новку на 40 минут, а затем продолжил движение до встречи со вторым велосипедистом. Расстояние между городами составляет 92 км, скорость первого велосипедиста равна 30 км/ч, скорость второго –12 км/ч. Определите расстоя­ние от города, из которого выехал второй велосипедист, до места встречи.</a:t>
            </a:r>
            <a:endParaRPr lang="ru-RU" sz="16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17111" y="3946452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5,1 </a:t>
            </a:r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907704" y="4774732"/>
            <a:ext cx="684076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 выехал с постоянной скоростью из города А в город В, расстояние между которыми равно 60 км. На следующий день он отправился обратно в А, увеличив скорость на 10 км/ч. По пути он сделал остановку на 3 часа, в результате чего затратил на обратный путь столь-ко же времени, сколько на путь из А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Найдите скорость велосипедиста на пути из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А.</a:t>
            </a: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83568" y="1412776"/>
            <a:ext cx="8308032" cy="5184576"/>
          </a:xfrm>
        </p:spPr>
        <p:txBody>
          <a:bodyPr/>
          <a:lstStyle/>
          <a:p>
            <a:pPr marL="0" indent="0">
              <a:buNone/>
            </a:pPr>
            <a:r>
              <a:rPr lang="ru-RU" sz="1800" dirty="0" smtClean="0"/>
              <a:t>    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</a:t>
            </a:r>
            <a:r>
              <a:rPr lang="ru-RU" sz="1800" dirty="0" smtClean="0"/>
              <a:t>   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Свежие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фрукты содержат 75 % воды, а высушенные ‒ 25 %. Сколько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требует 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свежих фруктов для приготовления 45 кг высушенных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</a:t>
            </a:r>
          </a:p>
          <a:p>
            <a:pPr marL="0" indent="0">
              <a:buNone/>
            </a:pP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фруктов</a:t>
            </a:r>
            <a:r>
              <a:rPr 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</p:txBody>
      </p:sp>
    </p:spTree>
    <p:extLst>
      <p:ext uri="{BB962C8B-B14F-4D97-AF65-F5344CB8AC3E}">
        <p14:creationId xmlns:p14="http://schemas.microsoft.com/office/powerpoint/2010/main" val="3242847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Типичные ошибки при выполнении № </a:t>
            </a:r>
            <a:r>
              <a:rPr lang="ru-RU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22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составлении математической модели задачи;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преобразовании алгебраического выражения при решении дробно-рационального уравнения;</a:t>
            </a:r>
          </a:p>
          <a:p>
            <a:pPr lvl="0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отсутствуют пояснения при составлении математической модели реальной ситуации.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180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Результаты выполнения задания № 23</a:t>
            </a:r>
            <a:endParaRPr lang="ru-RU" sz="28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6606" t="30419" r="51486" b="10844"/>
          <a:stretch/>
        </p:blipFill>
        <p:spPr>
          <a:xfrm>
            <a:off x="1043608" y="1124744"/>
            <a:ext cx="7106936" cy="56001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027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476672"/>
            <a:ext cx="8686800" cy="838200"/>
          </a:xfrm>
        </p:spPr>
        <p:txBody>
          <a:bodyPr>
            <a:noAutofit/>
          </a:bodyPr>
          <a:lstStyle/>
          <a:p>
            <a:pPr algn="r"/>
            <a:r>
              <a:rPr lang="ru-RU" sz="2600" b="1" dirty="0">
                <a:latin typeface="Times New Roman" pitchFamily="18" charset="0"/>
                <a:cs typeface="Times New Roman" pitchFamily="18" charset="0"/>
              </a:rPr>
              <a:t>типичные ошибки при выполнении № </a:t>
            </a:r>
            <a:r>
              <a:rPr lang="ru-RU" sz="2600" b="1" dirty="0" smtClean="0">
                <a:latin typeface="Times New Roman" pitchFamily="18" charset="0"/>
                <a:cs typeface="Times New Roman" pitchFamily="18" charset="0"/>
              </a:rPr>
              <a:t>23</a:t>
            </a:r>
            <a:endParaRPr lang="ru-RU" sz="2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" panose="05000000000000000000" pitchFamily="2" charset="2"/>
              <a:buChar char="Ø"/>
            </a:pP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сокращение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выражение, содержащего переменную, без учета ограничений на 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переменную, т. е. не 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учитывается область определения функции;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ошибки в преобразовании аналитической формулы;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неправильное раскрытие знака модуля;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обоснований построения графика функции;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несоблюдение масштаба при построении графика;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непонимание условий, при которых два графика не имеют ни одной общей точки;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появляются значения параметра без всяких обоснований, не понятна логика их происхождения.  </a:t>
            </a:r>
          </a:p>
          <a:p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1344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403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выполнения задания № 24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45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446110" y="-1320667"/>
            <a:ext cx="1005975" cy="7057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Прямоугольник 6"/>
          <p:cNvSpPr/>
          <p:nvPr/>
        </p:nvSpPr>
        <p:spPr>
          <a:xfrm>
            <a:off x="275849" y="1756250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2017 г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2" y="3717032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2018 г</a:t>
            </a:r>
            <a:endParaRPr lang="ru-RU" sz="10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944161" y="1354328"/>
            <a:ext cx="7040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10 %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944161" y="2946024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3,38 </a:t>
            </a: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02454" y="3463548"/>
            <a:ext cx="7258050" cy="8763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/>
          <a:srcRect l="12201" t="33192" r="9839" b="34593"/>
          <a:stretch/>
        </p:blipFill>
        <p:spPr>
          <a:xfrm>
            <a:off x="1467083" y="4994387"/>
            <a:ext cx="7128792" cy="1656184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75848" y="5308482"/>
            <a:ext cx="8082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2019 </a:t>
            </a:r>
            <a:r>
              <a:rPr lang="ru-RU" b="1" dirty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</a:t>
            </a:r>
            <a:endParaRPr lang="ru-RU" sz="1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751801" y="4514216"/>
            <a:ext cx="9348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4,99 %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422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задание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24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002160"/>
            <a:ext cx="2016224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72198" y="5229200"/>
            <a:ext cx="682008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делают выводы, не опираясь на </a:t>
            </a:r>
            <a:r>
              <a:rPr lang="ru-RU" sz="20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условия;</a:t>
            </a: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делаются допущение без обоснований, </a:t>
            </a:r>
          </a:p>
          <a:p>
            <a:pPr algn="just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</a:rPr>
              <a:t>не понимают геометрическую конфигурацию.</a:t>
            </a:r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9836" t="31792" r="31889" b="6579"/>
          <a:stretch/>
        </p:blipFill>
        <p:spPr>
          <a:xfrm>
            <a:off x="2628385" y="1389608"/>
            <a:ext cx="6381673" cy="3794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862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выполнения задания № 25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256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55976" y="-1284075"/>
            <a:ext cx="903618" cy="692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Прямоугольник 10"/>
          <p:cNvSpPr/>
          <p:nvPr/>
        </p:nvSpPr>
        <p:spPr>
          <a:xfrm>
            <a:off x="3886453" y="1314207"/>
            <a:ext cx="7617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2,7 %</a:t>
            </a:r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7158" y="1949835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2017 г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1000" y="5027760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2019 г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14480" y="3205283"/>
            <a:ext cx="67866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Известно, что  около 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четырѐхугольника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ABCD  можно  описать окружность и что продолжения сторон AD и BC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четырѐхугольника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пересекаются в точке K. Докажите, что треугольники KAB и KCD подобны.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886453" y="2835951"/>
            <a:ext cx="8644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3,11 %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81000" y="3604214"/>
            <a:ext cx="10166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eaLnBrk="0" hangingPunct="0"/>
            <a:r>
              <a:rPr lang="ru-RU" sz="2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2018 г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58325" y="5039156"/>
            <a:ext cx="68580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Основания BC и AD трапеции ABCD равны соответственно 9 и 36,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BD = 6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Докажите, что треугольники CBD и BDA подобны.</a:t>
            </a:r>
            <a:endParaRPr lang="ru-RU" sz="1400" dirty="0">
              <a:effectLst/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69874" y="4561775"/>
            <a:ext cx="81945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3,41</a:t>
            </a: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NewRomanPSMT"/>
              </a:rPr>
              <a:t>%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4627130" y="-1295355"/>
            <a:ext cx="903618" cy="69294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98902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390406"/>
            <a:ext cx="5177820" cy="24661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2866569"/>
            <a:ext cx="4572000" cy="2578655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0215" algn="ctr">
              <a:lnSpc>
                <a:spcPct val="115000"/>
              </a:lnSpc>
              <a:spcAft>
                <a:spcPts val="1000"/>
              </a:spcAft>
            </a:pPr>
            <a:r>
              <a:rPr lang="ru-RU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Типичные ошибки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вывод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что треугольники подобны по первому признаку подобия треугольников;</a:t>
            </a:r>
            <a:endParaRPr lang="ru-RU" sz="12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 typeface="Wingdings" panose="05000000000000000000" pitchFamily="2" charset="2"/>
              <a:buChar char="Ø"/>
            </a:pP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ошибки в расположении элементов подобных треугольников по отношению к друг другу в самой </a:t>
            </a:r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пропорции</a:t>
            </a:r>
            <a:endParaRPr lang="ru-RU" sz="12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47864" y="558924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Схема </a:t>
            </a:r>
            <a:r>
              <a:rPr lang="ru-RU" dirty="0">
                <a:solidFill>
                  <a:srgbClr val="11111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решения большинства задач: равные углы ===&gt; подобные треугольники ===&gt; пропорция (уравнение).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3009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481" y="374427"/>
            <a:ext cx="8686800" cy="8382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Результаты выполнения задания № 26</a:t>
            </a:r>
            <a:endParaRPr lang="ru-RU" sz="28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000496" y="2714620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endParaRPr lang="ru-RU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232" y="4714884"/>
            <a:ext cx="685804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6688" t="17785" r="31100" b="7980"/>
          <a:stretch/>
        </p:blipFill>
        <p:spPr>
          <a:xfrm>
            <a:off x="457481" y="1230827"/>
            <a:ext cx="8290983" cy="5562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093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16632"/>
            <a:ext cx="5976664" cy="263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304800" y="2636912"/>
                <a:ext cx="4572000" cy="2169825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i="1" dirty="0">
                    <a:latin typeface="Times New Roman" panose="02020603050405020304" pitchFamily="18" charset="0"/>
                    <a:ea typeface="Calibri" panose="020F0502020204030204" pitchFamily="34" charset="0"/>
                  </a:rPr>
                  <a:t>Дано: </a:t>
                </a: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А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TimesNewRomanPSMT"/>
                      </a:rPr>
                      <m:t>ВС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TimesNewRomanPSMT"/>
                      </a:rPr>
                      <m:t>𝐷</m:t>
                    </m:r>
                  </m:oMath>
                </a14:m>
                <a:r>
                  <a:rPr lang="ru-RU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− </a:t>
                </a:r>
                <a:r>
                  <a:rPr lang="ru-RU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</a:rPr>
                  <a:t>параллелограмм, </a:t>
                </a:r>
                <a:r>
                  <a:rPr lang="ru-RU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А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𝐾</m:t>
                    </m:r>
                  </m:oMath>
                </a14:m>
                <a:r>
                  <a:rPr lang="ru-RU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− </a:t>
                </a:r>
                <a:r>
                  <a:rPr lang="ru-RU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биссектриса </a:t>
                </a: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∠А</m:t>
                    </m:r>
                  </m:oMath>
                </a14:m>
                <a:r>
                  <a:rPr lang="ru-RU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; </a:t>
                </a:r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en-US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BK</a:t>
                </a:r>
                <a:r>
                  <a:rPr lang="ru-RU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− </a:t>
                </a:r>
                <a:r>
                  <a:rPr lang="ru-RU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биссектриса </a:t>
                </a: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∠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𝐵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,</m:t>
                    </m:r>
                  </m:oMath>
                </a14:m>
                <a:r>
                  <a:rPr lang="ru-RU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𝐵𝐶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=17</m:t>
                    </m:r>
                  </m:oMath>
                </a14:m>
                <a:r>
                  <a:rPr lang="ru-RU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,</a:t>
                </a:r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𝐾𝐻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TimesNewRomanPSMT"/>
                      </a:rPr>
                      <m:t>⊥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TimesNewRomanPSMT"/>
                      </a:rPr>
                      <m:t>𝐴𝐵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TimesNewRomanPSMT"/>
                      </a:rPr>
                      <m:t>, </m:t>
                    </m:r>
                  </m:oMath>
                </a14:m>
                <a:r>
                  <a:rPr lang="ru-RU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𝐾𝐻</m:t>
                    </m:r>
                    <m:r>
                      <a:rPr lang="ru-RU" i="1">
                        <a:effectLst/>
                        <a:latin typeface="Cambria Math" panose="02040503050406030204" pitchFamily="18" charset="0"/>
                        <a:ea typeface="Calibri" panose="020F0502020204030204" pitchFamily="34" charset="0"/>
                      </a:rPr>
                      <m:t>=10.</m:t>
                    </m:r>
                  </m:oMath>
                </a14:m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ru-RU" i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</a:rPr>
                  <a:t>Найти: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</m:ctrlPr>
                      </m:sSubPr>
                      <m:e>
                        <m:r>
                          <a:rPr lang="en-US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𝑆</m:t>
                        </m:r>
                      </m:e>
                      <m:sub>
                        <m:r>
                          <a:rPr lang="ru-RU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</a:rPr>
                          <m:t>𝐴𝐵𝐶𝐷</m:t>
                        </m:r>
                      </m:sub>
                    </m:sSub>
                  </m:oMath>
                </a14:m>
                <a:endParaRPr lang="ru-RU" sz="16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800" y="2636912"/>
                <a:ext cx="4572000" cy="2169825"/>
              </a:xfrm>
              <a:prstGeom prst="rect">
                <a:avLst/>
              </a:prstGeom>
              <a:blipFill rotWithShape="0">
                <a:blip r:embed="rId3"/>
                <a:stretch>
                  <a:fillRect l="-1067" r="-1067" b="-14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Рисунок 6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779912" y="3933056"/>
            <a:ext cx="5211688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5830" y="285728"/>
            <a:ext cx="8218136" cy="5715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8" name="Picture 2" descr="j034531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825" y="3068638"/>
            <a:ext cx="3771900" cy="3498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5299" name="WordArt 3"/>
          <p:cNvSpPr>
            <a:spLocks noChangeArrowheads="1" noChangeShapeType="1" noTextEdit="1"/>
          </p:cNvSpPr>
          <p:nvPr/>
        </p:nvSpPr>
        <p:spPr bwMode="auto">
          <a:xfrm>
            <a:off x="827088" y="476250"/>
            <a:ext cx="7129462" cy="22812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993300"/>
                </a:solidFill>
                <a:latin typeface="Georgia"/>
              </a:rPr>
              <a:t>Спасибо за внимание!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993300"/>
              </a:solidFill>
              <a:latin typeface="Georgia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2"/>
          <p:cNvGraphicFramePr>
            <a:graphicFrameLocks noGrp="1"/>
          </p:cNvGraphicFramePr>
          <p:nvPr>
            <p:ph/>
          </p:nvPr>
        </p:nvGraphicFramePr>
        <p:xfrm>
          <a:off x="214282" y="214290"/>
          <a:ext cx="8643998" cy="629158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643074"/>
                <a:gridCol w="1643074"/>
                <a:gridCol w="5357850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задание в КИМ </a:t>
                      </a:r>
                    </a:p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демоверсии 2020 г.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задание в КИМ 2019 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Проверяемые элементы содержания / умения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6 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Числа и вычисления.</a:t>
                      </a:r>
                      <a:r>
                        <a:rPr lang="ru-RU" sz="2000">
                          <a:latin typeface="Times New Roman" pitchFamily="18" charset="0"/>
                          <a:ea typeface="TimesNewRomanPSMT"/>
                          <a:cs typeface="Times New Roman" pitchFamily="18" charset="0"/>
                        </a:rPr>
                        <a:t> Уметь выполнять вычисления и преобразования</a:t>
                      </a:r>
                      <a:endParaRPr lang="ru-RU" sz="200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7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Квадратный корень. Нахождение приближенного значения корня, изображение числа точками на координатной прямой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8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Выполнять основные действия со степенями с целыми показателями, с квадратными корнями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Решать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уравнения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9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Находить вероятности  случайных событий в простейших случаях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Графики функций, описывать их свойства  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Решать элементарные задачи, связанные с числовыми последовательностями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 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№12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Выполнять тождественные преобразования рациональных выражений, вычислять их числовые значения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2"/>
          <p:cNvGraphicFramePr>
            <a:graphicFrameLocks noGrp="1"/>
          </p:cNvGraphicFramePr>
          <p:nvPr>
            <p:ph/>
          </p:nvPr>
        </p:nvGraphicFramePr>
        <p:xfrm>
          <a:off x="285720" y="285728"/>
          <a:ext cx="8393117" cy="58140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14512"/>
                <a:gridCol w="1643074"/>
                <a:gridCol w="5035531"/>
              </a:tblGrid>
              <a:tr h="370840">
                <a:tc>
                  <a:txBody>
                    <a:bodyPr/>
                    <a:lstStyle/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задание в КИМ </a:t>
                      </a:r>
                    </a:p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демоверсии 2020 г.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задание в КИМ 2019 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Проверяемые элементы содержания / умения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14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Находить значения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буквенных выражений,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осуществляя необходимые подстановки и преобразования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15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Решать линейные и квадратные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неравенства с одной переменной и их 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системы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16</a:t>
                      </a:r>
                    </a:p>
                  </a:txBody>
                  <a:tcPr marL="68580" marR="68580" marT="0" marB="0"/>
                </a:tc>
                <a:tc rowSpan="4"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Геометрические фигуры и их свойства. Уметь выполнять действия с геометрическими фигурами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17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18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</a:t>
                      </a:r>
                      <a:endParaRPr lang="ru-RU" sz="20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19</a:t>
                      </a:r>
                    </a:p>
                  </a:txBody>
                  <a:tcPr marL="68580" marR="68580" marT="0" marB="0"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20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Геометрические фигуры и их свойства. Оценивать логическую правильность рассуждений, распознавать ошибочные заключения</a:t>
                      </a: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Содержимое 2"/>
          <p:cNvGraphicFramePr>
            <a:graphicFrameLocks noGrp="1"/>
          </p:cNvGraphicFramePr>
          <p:nvPr>
            <p:ph/>
          </p:nvPr>
        </p:nvGraphicFramePr>
        <p:xfrm>
          <a:off x="285720" y="285728"/>
          <a:ext cx="8715436" cy="646430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780354"/>
                <a:gridCol w="1706173"/>
                <a:gridCol w="5228909"/>
              </a:tblGrid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задание в КИМ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демоверсии 2020 г.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№ задание в КИМ 2019 г</a:t>
                      </a: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solidFill>
                            <a:srgbClr val="00206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Проверяемые элементы содержания / умения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21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Решать линейные, квадратные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уравнения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 рациональные уравнения,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сводящиеся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 ним, системы двух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линейных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уравнений и несложные </a:t>
                      </a:r>
                      <a:r>
                        <a:rPr lang="ru-RU" sz="20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нелинейные </a:t>
                      </a: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системы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22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Решать текстовые задачи алгебраическим  методом, интерпретировать полученный результат, проводить отбор решений исходя из формулировки задачи</a:t>
                      </a: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23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Строить графики функций, находить значение параметра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24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Решать планиметрические задачи на нахождение геометрических величин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(длин, углов, площадей)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25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Проводить доказательные рассуждения при решении геометрических задач</a:t>
                      </a:r>
                    </a:p>
                  </a:txBody>
                  <a:tcPr marL="68580" marR="6858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475"/>
                        </a:spcAft>
                      </a:pPr>
                      <a:r>
                        <a:rPr lang="ru-RU" sz="200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Задание № 26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Уметь выполнять действия с геометрическими фигурами</a:t>
                      </a: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де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Идея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Идея 1">
        <a:dk1>
          <a:srgbClr val="080808"/>
        </a:dk1>
        <a:lt1>
          <a:srgbClr val="F8F8F8"/>
        </a:lt1>
        <a:dk2>
          <a:srgbClr val="33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ADAAAA"/>
        </a:accent3>
        <a:accent4>
          <a:srgbClr val="D4D4D4"/>
        </a:accent4>
        <a:accent5>
          <a:srgbClr val="FFCAAA"/>
        </a:accent5>
        <a:accent6>
          <a:srgbClr val="B92D00"/>
        </a:accent6>
        <a:hlink>
          <a:srgbClr val="CC66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2">
        <a:dk1>
          <a:srgbClr val="333333"/>
        </a:dk1>
        <a:lt1>
          <a:srgbClr val="F8F8F8"/>
        </a:lt1>
        <a:dk2>
          <a:srgbClr val="800000"/>
        </a:dk2>
        <a:lt2>
          <a:srgbClr val="FFFFFF"/>
        </a:lt2>
        <a:accent1>
          <a:srgbClr val="CC9900"/>
        </a:accent1>
        <a:accent2>
          <a:srgbClr val="666666"/>
        </a:accent2>
        <a:accent3>
          <a:srgbClr val="C0AAAA"/>
        </a:accent3>
        <a:accent4>
          <a:srgbClr val="D4D4D4"/>
        </a:accent4>
        <a:accent5>
          <a:srgbClr val="E2CAAA"/>
        </a:accent5>
        <a:accent6>
          <a:srgbClr val="5C5C5C"/>
        </a:accent6>
        <a:hlink>
          <a:srgbClr val="CC6600"/>
        </a:hlink>
        <a:folHlink>
          <a:srgbClr val="95A58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3">
        <a:dk1>
          <a:srgbClr val="5F5F5F"/>
        </a:dk1>
        <a:lt1>
          <a:srgbClr val="A4BEE0"/>
        </a:lt1>
        <a:dk2>
          <a:srgbClr val="013253"/>
        </a:dk2>
        <a:lt2>
          <a:srgbClr val="FFFFFF"/>
        </a:lt2>
        <a:accent1>
          <a:srgbClr val="588480"/>
        </a:accent1>
        <a:accent2>
          <a:srgbClr val="6600FF"/>
        </a:accent2>
        <a:accent3>
          <a:srgbClr val="AAADB3"/>
        </a:accent3>
        <a:accent4>
          <a:srgbClr val="8BA2BF"/>
        </a:accent4>
        <a:accent5>
          <a:srgbClr val="B4C2C0"/>
        </a:accent5>
        <a:accent6>
          <a:srgbClr val="5C00E7"/>
        </a:accent6>
        <a:hlink>
          <a:srgbClr val="CCCC00"/>
        </a:hlink>
        <a:folHlink>
          <a:srgbClr val="5F5F5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4">
        <a:dk1>
          <a:srgbClr val="003300"/>
        </a:dk1>
        <a:lt1>
          <a:srgbClr val="F8F8F8"/>
        </a:lt1>
        <a:dk2>
          <a:srgbClr val="3D4A1C"/>
        </a:dk2>
        <a:lt2>
          <a:srgbClr val="FFFFFF"/>
        </a:lt2>
        <a:accent1>
          <a:srgbClr val="99CC00"/>
        </a:accent1>
        <a:accent2>
          <a:srgbClr val="669900"/>
        </a:accent2>
        <a:accent3>
          <a:srgbClr val="AFB1AB"/>
        </a:accent3>
        <a:accent4>
          <a:srgbClr val="D4D4D4"/>
        </a:accent4>
        <a:accent5>
          <a:srgbClr val="CAE2AA"/>
        </a:accent5>
        <a:accent6>
          <a:srgbClr val="5C8A00"/>
        </a:accent6>
        <a:hlink>
          <a:srgbClr val="CC9900"/>
        </a:hlink>
        <a:folHlink>
          <a:srgbClr val="B2B28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5">
        <a:dk1>
          <a:srgbClr val="333333"/>
        </a:dk1>
        <a:lt1>
          <a:srgbClr val="F8F8F8"/>
        </a:lt1>
        <a:dk2>
          <a:srgbClr val="005D8C"/>
        </a:dk2>
        <a:lt2>
          <a:srgbClr val="FFFFFF"/>
        </a:lt2>
        <a:accent1>
          <a:srgbClr val="00CC99"/>
        </a:accent1>
        <a:accent2>
          <a:srgbClr val="0099CC"/>
        </a:accent2>
        <a:accent3>
          <a:srgbClr val="AAB6C5"/>
        </a:accent3>
        <a:accent4>
          <a:srgbClr val="D4D4D4"/>
        </a:accent4>
        <a:accent5>
          <a:srgbClr val="AAE2CA"/>
        </a:accent5>
        <a:accent6>
          <a:srgbClr val="008AB9"/>
        </a:accent6>
        <a:hlink>
          <a:srgbClr val="FFCC00"/>
        </a:hlink>
        <a:folHlink>
          <a:srgbClr val="D8D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Идея 6">
        <a:dk1>
          <a:srgbClr val="000000"/>
        </a:dk1>
        <a:lt1>
          <a:srgbClr val="ECAE00"/>
        </a:lt1>
        <a:dk2>
          <a:srgbClr val="FFFFFF"/>
        </a:dk2>
        <a:lt2>
          <a:srgbClr val="333333"/>
        </a:lt2>
        <a:accent1>
          <a:srgbClr val="CC6600"/>
        </a:accent1>
        <a:accent2>
          <a:srgbClr val="BA6D10"/>
        </a:accent2>
        <a:accent3>
          <a:srgbClr val="F4D3AA"/>
        </a:accent3>
        <a:accent4>
          <a:srgbClr val="000000"/>
        </a:accent4>
        <a:accent5>
          <a:srgbClr val="E2B8AA"/>
        </a:accent5>
        <a:accent6>
          <a:srgbClr val="A8620D"/>
        </a:accent6>
        <a:hlink>
          <a:srgbClr val="666633"/>
        </a:hlink>
        <a:folHlink>
          <a:srgbClr val="8D996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7">
        <a:dk1>
          <a:srgbClr val="000000"/>
        </a:dk1>
        <a:lt1>
          <a:srgbClr val="FFFFFF"/>
        </a:lt1>
        <a:dk2>
          <a:srgbClr val="372221"/>
        </a:dk2>
        <a:lt2>
          <a:srgbClr val="808080"/>
        </a:lt2>
        <a:accent1>
          <a:srgbClr val="009999"/>
        </a:accent1>
        <a:accent2>
          <a:srgbClr val="9AAC98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8B9B89"/>
        </a:accent6>
        <a:hlink>
          <a:srgbClr val="666699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Идея 8">
        <a:dk1>
          <a:srgbClr val="292929"/>
        </a:dk1>
        <a:lt1>
          <a:srgbClr val="FFFFFF"/>
        </a:lt1>
        <a:dk2>
          <a:srgbClr val="000000"/>
        </a:dk2>
        <a:lt2>
          <a:srgbClr val="808080"/>
        </a:lt2>
        <a:accent1>
          <a:srgbClr val="CC9900"/>
        </a:accent1>
        <a:accent2>
          <a:srgbClr val="CCCC99"/>
        </a:accent2>
        <a:accent3>
          <a:srgbClr val="FFFFFF"/>
        </a:accent3>
        <a:accent4>
          <a:srgbClr val="212121"/>
        </a:accent4>
        <a:accent5>
          <a:srgbClr val="E2CAAA"/>
        </a:accent5>
        <a:accent6>
          <a:srgbClr val="B9B98A"/>
        </a:accent6>
        <a:hlink>
          <a:srgbClr val="999933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Тре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рек">
  <a:themeElements>
    <a:clrScheme name="Другая 3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A6DCEA"/>
      </a:accent1>
      <a:accent2>
        <a:srgbClr val="B4E3F5"/>
      </a:accent2>
      <a:accent3>
        <a:srgbClr val="F2A3A7"/>
      </a:accent3>
      <a:accent4>
        <a:srgbClr val="D2EDF4"/>
      </a:accent4>
      <a:accent5>
        <a:srgbClr val="F7C1A3"/>
      </a:accent5>
      <a:accent6>
        <a:srgbClr val="FFB375"/>
      </a:accent6>
      <a:hlink>
        <a:srgbClr val="77D5EA"/>
      </a:hlink>
      <a:folHlink>
        <a:srgbClr val="44B9E8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Метро">
    <a:dk1>
      <a:sysClr val="windowText" lastClr="000000"/>
    </a:dk1>
    <a:lt1>
      <a:sysClr val="window" lastClr="FFFFFF"/>
    </a:lt1>
    <a:dk2>
      <a:srgbClr val="4E5B6F"/>
    </a:dk2>
    <a:lt2>
      <a:srgbClr val="D6ECFF"/>
    </a:lt2>
    <a:accent1>
      <a:srgbClr val="7FD13B"/>
    </a:accent1>
    <a:accent2>
      <a:srgbClr val="EA157A"/>
    </a:accent2>
    <a:accent3>
      <a:srgbClr val="FEB80A"/>
    </a:accent3>
    <a:accent4>
      <a:srgbClr val="00ADDC"/>
    </a:accent4>
    <a:accent5>
      <a:srgbClr val="738AC8"/>
    </a:accent5>
    <a:accent6>
      <a:srgbClr val="1AB39F"/>
    </a:accent6>
    <a:hlink>
      <a:srgbClr val="EB8803"/>
    </a:hlink>
    <a:folHlink>
      <a:srgbClr val="5F779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Axis</Template>
  <TotalTime>4854</TotalTime>
  <Words>3044</Words>
  <Application>Microsoft Office PowerPoint</Application>
  <PresentationFormat>Экран (4:3)</PresentationFormat>
  <Paragraphs>739</Paragraphs>
  <Slides>60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12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60</vt:i4>
      </vt:variant>
    </vt:vector>
  </HeadingPairs>
  <TitlesOfParts>
    <vt:vector size="75" baseType="lpstr">
      <vt:lpstr>Batang</vt:lpstr>
      <vt:lpstr>Arial</vt:lpstr>
      <vt:lpstr>Calibri</vt:lpstr>
      <vt:lpstr>Cambria Math</vt:lpstr>
      <vt:lpstr>Franklin Gothic Book</vt:lpstr>
      <vt:lpstr>Franklin Gothic Medium</vt:lpstr>
      <vt:lpstr>Georgia</vt:lpstr>
      <vt:lpstr>Times New Roman</vt:lpstr>
      <vt:lpstr>TimesNewRoman</vt:lpstr>
      <vt:lpstr>TimesNewRomanPSMT</vt:lpstr>
      <vt:lpstr>Wingdings</vt:lpstr>
      <vt:lpstr>Wingdings 2</vt:lpstr>
      <vt:lpstr>Идея</vt:lpstr>
      <vt:lpstr>1_Трек</vt:lpstr>
      <vt:lpstr>2_Трек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2019 года   </vt:lpstr>
      <vt:lpstr>Рекомендуемый минимальный критерий:</vt:lpstr>
      <vt:lpstr> Шкала пересчета первичного балла за выполнение экзаменационной  работы в отметку по пятибалльной шкале в Кемеровской области в 2016 году  </vt:lpstr>
      <vt:lpstr> РЕЗУЛЬТАТЫ ГОСУДАРСТВЕННОЙ ИТОГОВОЙ АТТЕСТАЦИИ ПО ОБРАЗОВАТЕЛЬНЫМ ПРОГРАММАМ ОСНОВНОГО ОБЩЕГО ОБРАЗОВАНИЯ ПО МАТЕМАТИКЕ </vt:lpstr>
      <vt:lpstr>Результаты Основной Государственной Аттестации По Математике   2017-2019 годы (в %) </vt:lpstr>
      <vt:lpstr>Результаты выполнения заданий по модулю «АЛГеБРА» первой части экзаменационной работы</vt:lpstr>
      <vt:lpstr> Планируемые и фактические показатели выполнения заданий первой части работы  в 2016-2019 гг. </vt:lpstr>
      <vt:lpstr>Результаты  выполнения  заданиЯ  № 1 </vt:lpstr>
      <vt:lpstr>Результаты  выполнения  заданиЯ  № 2</vt:lpstr>
      <vt:lpstr>Презентация PowerPoint</vt:lpstr>
      <vt:lpstr>Результаты  выполнения  заданиЯ  № 3 </vt:lpstr>
      <vt:lpstr>Примеры заданиЯ  № 3 </vt:lpstr>
      <vt:lpstr>Результаты  выполнения  заданиЯ  № 4 </vt:lpstr>
      <vt:lpstr>Результаты  выполнения  заданиЯ  № 5 </vt:lpstr>
      <vt:lpstr>Презентация PowerPoint</vt:lpstr>
      <vt:lpstr>Результаты  выполнения  заданиЯ  № 6 </vt:lpstr>
      <vt:lpstr>Результаты  выполнения  заданиЯ  № 7 </vt:lpstr>
      <vt:lpstr>Результаты  выполнения  заданиЯ  № 8 </vt:lpstr>
      <vt:lpstr>Презентация PowerPoint</vt:lpstr>
      <vt:lpstr>2017 г </vt:lpstr>
      <vt:lpstr>Результаты  выполнения  заданиЯ  № 9 </vt:lpstr>
      <vt:lpstr>Результаты  выполнения  заданиЯ  № 10</vt:lpstr>
      <vt:lpstr>Презентация PowerPoint</vt:lpstr>
      <vt:lpstr>Результаты  выполнения  заданиЯ  № 11 </vt:lpstr>
      <vt:lpstr>Результаты  выполнения  заданиЯ  № 12</vt:lpstr>
      <vt:lpstr>Результаты  выполнения  заданиЯ  № 13</vt:lpstr>
      <vt:lpstr>Результаты  выполнения  заданиЯ  № 14</vt:lpstr>
      <vt:lpstr>Результаты выполнения заданий по модулю «ГеОМеТРИЯ» первой части экзаменационной работы</vt:lpstr>
      <vt:lpstr>Результаты  выполнения  заданиЯ  № 15 </vt:lpstr>
      <vt:lpstr>Презентация PowerPoint</vt:lpstr>
      <vt:lpstr>Результаты  выполнения  заданиЯ  № 16</vt:lpstr>
      <vt:lpstr>Результаты  выполнения  заданиЯ  № 17 </vt:lpstr>
      <vt:lpstr>Результаты  выполнения  заданиЯ  № 18 </vt:lpstr>
      <vt:lpstr>Результаты  выполнения  заданиЯ  № 19 </vt:lpstr>
      <vt:lpstr>Результаты  выполнения  заданиЯ  № 20 </vt:lpstr>
      <vt:lpstr> Результаты выполнения второй части работы  в 2016 - 2018 гг. (%) </vt:lpstr>
      <vt:lpstr>Планируемые и фактические показатели выполнения второй части работы </vt:lpstr>
      <vt:lpstr>Результаты выполнения задания № 21</vt:lpstr>
      <vt:lpstr>типичные ошибки при выполнении № 21</vt:lpstr>
      <vt:lpstr>Результаты выполнения задания № 22</vt:lpstr>
      <vt:lpstr>Типичные ошибки при выполнении № 22</vt:lpstr>
      <vt:lpstr>Результаты выполнения задания № 23</vt:lpstr>
      <vt:lpstr>типичные ошибки при выполнении № 23</vt:lpstr>
      <vt:lpstr>Результаты выполнения задания № 24</vt:lpstr>
      <vt:lpstr>задание № 24</vt:lpstr>
      <vt:lpstr>Результаты выполнения задания № 25</vt:lpstr>
      <vt:lpstr>Презентация PowerPoint</vt:lpstr>
      <vt:lpstr>Результаты выполнения задания № 26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k302</cp:lastModifiedBy>
  <cp:revision>549</cp:revision>
  <cp:lastPrinted>2014-10-22T09:42:53Z</cp:lastPrinted>
  <dcterms:created xsi:type="dcterms:W3CDTF">2006-10-06T09:56:58Z</dcterms:created>
  <dcterms:modified xsi:type="dcterms:W3CDTF">2019-09-12T06:47:24Z</dcterms:modified>
</cp:coreProperties>
</file>