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9" r:id="rId3"/>
    <p:sldId id="306" r:id="rId4"/>
    <p:sldId id="307" r:id="rId5"/>
    <p:sldId id="308" r:id="rId6"/>
    <p:sldId id="309" r:id="rId7"/>
    <p:sldId id="310" r:id="rId8"/>
    <p:sldId id="312" r:id="rId9"/>
    <p:sldId id="317" r:id="rId10"/>
    <p:sldId id="318" r:id="rId11"/>
    <p:sldId id="311" r:id="rId12"/>
    <p:sldId id="313" r:id="rId13"/>
    <p:sldId id="314" r:id="rId14"/>
    <p:sldId id="29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27" d="100"/>
          <a:sy n="127" d="100"/>
        </p:scale>
        <p:origin x="120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pPr/>
              <a:t>16.12.2022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F45AEE7-BC0D-4EAD-9C64-67E5E1754C3B}" type="datetimeFigureOut">
              <a:rPr lang="ru-RU" smtClean="0"/>
              <a:pPr/>
              <a:t>16.12.2022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BFE3C5-6C49-43AC-B6F7-6CE38526FB61}" type="slidenum">
              <a:rPr lang="ru-RU" smtClean="0"/>
              <a:pPr/>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953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F45AEE7-BC0D-4EAD-9C64-67E5E1754C3B}" type="datetimeFigureOut">
              <a:rPr lang="ru-RU" smtClean="0"/>
              <a:pPr/>
              <a:t>16.12.2022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BFE3C5-6C49-43AC-B6F7-6CE38526FB61}" type="slidenum">
              <a:rPr lang="ru-RU" smtClean="0"/>
              <a:pPr/>
              <a:t>‹#›</a:t>
            </a:fld>
            <a:endParaRPr lang="ru-RU"/>
          </a:p>
        </p:txBody>
      </p:sp>
    </p:spTree>
    <p:extLst>
      <p:ext uri="{BB962C8B-B14F-4D97-AF65-F5344CB8AC3E}">
        <p14:creationId xmlns:p14="http://schemas.microsoft.com/office/powerpoint/2010/main" val="1853607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45AEE7-BC0D-4EAD-9C64-67E5E1754C3B}" type="datetimeFigureOut">
              <a:rPr lang="ru-RU" smtClean="0"/>
              <a:pPr/>
              <a:t>16.12.2022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BFE3C5-6C49-43AC-B6F7-6CE38526FB61}" type="slidenum">
              <a:rPr lang="ru-RU" smtClean="0"/>
              <a:pPr/>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2438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F45AEE7-BC0D-4EAD-9C64-67E5E1754C3B}" type="datetimeFigureOut">
              <a:rPr lang="ru-RU" smtClean="0"/>
              <a:pPr/>
              <a:t>16.12.2022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BFE3C5-6C49-43AC-B6F7-6CE38526FB61}" type="slidenum">
              <a:rPr lang="ru-RU" smtClean="0"/>
              <a:pPr/>
              <a:t>‹#›</a:t>
            </a:fld>
            <a:endParaRPr lang="ru-RU"/>
          </a:p>
        </p:txBody>
      </p:sp>
    </p:spTree>
    <p:extLst>
      <p:ext uri="{BB962C8B-B14F-4D97-AF65-F5344CB8AC3E}">
        <p14:creationId xmlns:p14="http://schemas.microsoft.com/office/powerpoint/2010/main" val="2657456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F45AEE7-BC0D-4EAD-9C64-67E5E1754C3B}" type="datetimeFigureOut">
              <a:rPr lang="ru-RU" smtClean="0"/>
              <a:pPr/>
              <a:t>16.12.2022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1BFE3C5-6C49-43AC-B6F7-6CE38526FB61}" type="slidenum">
              <a:rPr lang="ru-RU" smtClean="0"/>
              <a:pPr/>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948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F45AEE7-BC0D-4EAD-9C64-67E5E1754C3B}" type="datetimeFigureOut">
              <a:rPr lang="ru-RU" smtClean="0"/>
              <a:pPr/>
              <a:t>16.12.2022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1BFE3C5-6C49-43AC-B6F7-6CE38526FB61}" type="slidenum">
              <a:rPr lang="ru-RU" smtClean="0"/>
              <a:pPr/>
              <a:t>‹#›</a:t>
            </a:fld>
            <a:endParaRPr lang="ru-RU"/>
          </a:p>
        </p:txBody>
      </p:sp>
    </p:spTree>
    <p:extLst>
      <p:ext uri="{BB962C8B-B14F-4D97-AF65-F5344CB8AC3E}">
        <p14:creationId xmlns:p14="http://schemas.microsoft.com/office/powerpoint/2010/main" val="2849945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5AEE7-BC0D-4EAD-9C64-67E5E1754C3B}" type="datetimeFigureOut">
              <a:rPr lang="ru-RU" smtClean="0"/>
              <a:pPr/>
              <a:t>16.12.2022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1BFE3C5-6C49-43AC-B6F7-6CE38526FB61}" type="slidenum">
              <a:rPr lang="ru-RU" smtClean="0"/>
              <a:pPr/>
              <a:t>‹#›</a:t>
            </a:fld>
            <a:endParaRPr lang="ru-RU"/>
          </a:p>
        </p:txBody>
      </p:sp>
    </p:spTree>
    <p:extLst>
      <p:ext uri="{BB962C8B-B14F-4D97-AF65-F5344CB8AC3E}">
        <p14:creationId xmlns:p14="http://schemas.microsoft.com/office/powerpoint/2010/main" val="3616477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45AEE7-BC0D-4EAD-9C64-67E5E1754C3B}" type="datetimeFigureOut">
              <a:rPr lang="ru-RU" smtClean="0"/>
              <a:pPr/>
              <a:t>16.12.2022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BFE3C5-6C49-43AC-B6F7-6CE38526FB61}" type="slidenum">
              <a:rPr lang="ru-RU" smtClean="0"/>
              <a:pPr/>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72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pPr/>
              <a:t>16.12.2022</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45AEE7-BC0D-4EAD-9C64-67E5E1754C3B}" type="datetimeFigureOut">
              <a:rPr lang="ru-RU" smtClean="0"/>
              <a:pPr/>
              <a:t>16.12.2022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BFE3C5-6C49-43AC-B6F7-6CE38526FB61}" type="slidenum">
              <a:rPr lang="ru-RU" smtClean="0"/>
              <a:pPr/>
              <a:t>‹#›</a:t>
            </a:fld>
            <a:endParaRPr lang="ru-RU"/>
          </a:p>
        </p:txBody>
      </p:sp>
    </p:spTree>
    <p:extLst>
      <p:ext uri="{BB962C8B-B14F-4D97-AF65-F5344CB8AC3E}">
        <p14:creationId xmlns:p14="http://schemas.microsoft.com/office/powerpoint/2010/main" val="3803342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F45AEE7-BC0D-4EAD-9C64-67E5E1754C3B}" type="datetimeFigureOut">
              <a:rPr lang="ru-RU" smtClean="0"/>
              <a:pPr/>
              <a:t>16.12.2022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BFE3C5-6C49-43AC-B6F7-6CE38526FB61}" type="slidenum">
              <a:rPr lang="ru-RU" smtClean="0"/>
              <a:pPr/>
              <a:t>‹#›</a:t>
            </a:fld>
            <a:endParaRPr lang="ru-RU"/>
          </a:p>
        </p:txBody>
      </p:sp>
    </p:spTree>
    <p:extLst>
      <p:ext uri="{BB962C8B-B14F-4D97-AF65-F5344CB8AC3E}">
        <p14:creationId xmlns:p14="http://schemas.microsoft.com/office/powerpoint/2010/main" val="1484936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45AEE7-BC0D-4EAD-9C64-67E5E1754C3B}" type="datetimeFigureOut">
              <a:rPr lang="ru-RU" smtClean="0"/>
              <a:pPr/>
              <a:t>16.12.2022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BFE3C5-6C49-43AC-B6F7-6CE38526FB61}" type="slidenum">
              <a:rPr lang="ru-RU" smtClean="0"/>
              <a:pPr/>
              <a:t>‹#›</a:t>
            </a:fld>
            <a:endParaRPr lang="ru-RU"/>
          </a:p>
        </p:txBody>
      </p:sp>
    </p:spTree>
    <p:extLst>
      <p:ext uri="{BB962C8B-B14F-4D97-AF65-F5344CB8AC3E}">
        <p14:creationId xmlns:p14="http://schemas.microsoft.com/office/powerpoint/2010/main" val="167441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pPr/>
              <a:t>16.12.2022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16.12.2022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16.12.2022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pPr/>
              <a:t>16.12.2022</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16.12.2022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pPr/>
              <a:t>16.12.2022</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pPr/>
              <a:t>16.12.2022</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pPr/>
              <a:t>16.12.2022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F45AEE7-BC0D-4EAD-9C64-67E5E1754C3B}" type="datetimeFigureOut">
              <a:rPr lang="ru-RU" smtClean="0"/>
              <a:pPr/>
              <a:t>16.12.2022</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1BFE3C5-6C49-43AC-B6F7-6CE38526FB61}" type="slidenum">
              <a:rPr lang="ru-RU" smtClean="0"/>
              <a:pPr/>
              <a:t>‹#›</a:t>
            </a:fld>
            <a:endParaRPr lang="ru-RU"/>
          </a:p>
        </p:txBody>
      </p:sp>
    </p:spTree>
    <p:extLst>
      <p:ext uri="{BB962C8B-B14F-4D97-AF65-F5344CB8AC3E}">
        <p14:creationId xmlns:p14="http://schemas.microsoft.com/office/powerpoint/2010/main" val="2869744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licey89@yandex.ru"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188640"/>
            <a:ext cx="8280920" cy="3312367"/>
          </a:xfrm>
        </p:spPr>
        <p:txBody>
          <a:bodyPr>
            <a:noAutofit/>
          </a:bodyPr>
          <a:lstStyle/>
          <a:p>
            <a:pPr algn="ctr"/>
            <a:r>
              <a:rPr lang="ru-RU" sz="2800" b="1" dirty="0" smtClean="0">
                <a:solidFill>
                  <a:schemeClr val="accent6">
                    <a:lumMod val="50000"/>
                  </a:schemeClr>
                </a:solidFill>
                <a:latin typeface="Arial Black" panose="020B0A04020102020204" pitchFamily="34" charset="0"/>
              </a:rPr>
              <a:t>ИНТЕРАКТИВНЫЕ ПРИЕМЫ ФОРМИРОВАНИЯ ИНОЯЗЫЧНОЙ КОММУНИКАТИВНОЙ</a:t>
            </a:r>
            <a:br>
              <a:rPr lang="ru-RU" sz="2800" b="1" dirty="0" smtClean="0">
                <a:solidFill>
                  <a:schemeClr val="accent6">
                    <a:lumMod val="50000"/>
                  </a:schemeClr>
                </a:solidFill>
                <a:latin typeface="Arial Black" panose="020B0A04020102020204" pitchFamily="34" charset="0"/>
              </a:rPr>
            </a:br>
            <a:r>
              <a:rPr lang="ru-RU" sz="2800" b="1" dirty="0" smtClean="0">
                <a:solidFill>
                  <a:schemeClr val="accent6">
                    <a:lumMod val="50000"/>
                  </a:schemeClr>
                </a:solidFill>
                <a:latin typeface="Arial Black" panose="020B0A04020102020204" pitchFamily="34" charset="0"/>
              </a:rPr>
              <a:t> КОМПЕТЕНЦИИ УЧАЩИХСЯ</a:t>
            </a:r>
            <a:br>
              <a:rPr lang="ru-RU" sz="2800" b="1" dirty="0" smtClean="0">
                <a:solidFill>
                  <a:schemeClr val="accent6">
                    <a:lumMod val="50000"/>
                  </a:schemeClr>
                </a:solidFill>
                <a:latin typeface="Arial Black" panose="020B0A04020102020204" pitchFamily="34" charset="0"/>
              </a:rPr>
            </a:br>
            <a:r>
              <a:rPr lang="ru-RU" sz="2800" b="1" dirty="0" smtClean="0">
                <a:solidFill>
                  <a:schemeClr val="accent6">
                    <a:lumMod val="50000"/>
                  </a:schemeClr>
                </a:solidFill>
                <a:latin typeface="Arial Black" panose="020B0A04020102020204" pitchFamily="34" charset="0"/>
              </a:rPr>
              <a:t> НА </a:t>
            </a:r>
            <a:r>
              <a:rPr lang="ru-RU" sz="2800" b="1" dirty="0">
                <a:solidFill>
                  <a:schemeClr val="accent6">
                    <a:lumMod val="50000"/>
                  </a:schemeClr>
                </a:solidFill>
                <a:latin typeface="Arial Black" panose="020B0A04020102020204" pitchFamily="34" charset="0"/>
              </a:rPr>
              <a:t>УРОКАХ </a:t>
            </a:r>
            <a:r>
              <a:rPr lang="ru-RU" sz="2800" b="1" dirty="0" smtClean="0">
                <a:solidFill>
                  <a:schemeClr val="accent6">
                    <a:lumMod val="50000"/>
                  </a:schemeClr>
                </a:solidFill>
                <a:latin typeface="Arial Black" panose="020B0A04020102020204" pitchFamily="34" charset="0"/>
              </a:rPr>
              <a:t>ИНОСТРАННОГО ЯЗЫКА</a:t>
            </a:r>
            <a:r>
              <a:rPr lang="ru-RU" sz="2800" dirty="0">
                <a:solidFill>
                  <a:schemeClr val="accent6">
                    <a:lumMod val="50000"/>
                  </a:schemeClr>
                </a:solidFill>
                <a:latin typeface="Arial Black" panose="020B0A04020102020204" pitchFamily="34" charset="0"/>
              </a:rPr>
              <a:t/>
            </a:r>
            <a:br>
              <a:rPr lang="ru-RU" sz="2800" dirty="0">
                <a:solidFill>
                  <a:schemeClr val="accent6">
                    <a:lumMod val="50000"/>
                  </a:schemeClr>
                </a:solidFill>
                <a:latin typeface="Arial Black" panose="020B0A04020102020204" pitchFamily="34" charset="0"/>
              </a:rPr>
            </a:br>
            <a:r>
              <a:rPr lang="ru-RU" sz="2800" dirty="0">
                <a:solidFill>
                  <a:schemeClr val="accent6">
                    <a:lumMod val="50000"/>
                  </a:schemeClr>
                </a:solidFill>
                <a:latin typeface="Arial Black" panose="020B0A04020102020204" pitchFamily="34" charset="0"/>
              </a:rPr>
              <a:t/>
            </a:r>
            <a:br>
              <a:rPr lang="ru-RU" sz="2800" dirty="0">
                <a:solidFill>
                  <a:schemeClr val="accent6">
                    <a:lumMod val="50000"/>
                  </a:schemeClr>
                </a:solidFill>
                <a:latin typeface="Arial Black" panose="020B0A04020102020204" pitchFamily="34" charset="0"/>
              </a:rPr>
            </a:br>
            <a:endParaRPr lang="ru-RU" sz="2800" dirty="0">
              <a:solidFill>
                <a:schemeClr val="accent6">
                  <a:lumMod val="50000"/>
                </a:schemeClr>
              </a:solidFill>
              <a:latin typeface="Arial Black" panose="020B0A04020102020204" pitchFamily="34" charset="0"/>
            </a:endParaRPr>
          </a:p>
        </p:txBody>
      </p:sp>
      <p:pic>
        <p:nvPicPr>
          <p:cNvPr id="4" name="Рисунок 3"/>
          <p:cNvPicPr>
            <a:picLocks noChangeAspect="1"/>
          </p:cNvPicPr>
          <p:nvPr/>
        </p:nvPicPr>
        <p:blipFill>
          <a:blip r:embed="rId2" cstate="print"/>
          <a:stretch>
            <a:fillRect/>
          </a:stretch>
        </p:blipFill>
        <p:spPr>
          <a:xfrm>
            <a:off x="7685457" y="44624"/>
            <a:ext cx="1458543" cy="1600200"/>
          </a:xfrm>
          <a:prstGeom prst="rect">
            <a:avLst/>
          </a:prstGeom>
        </p:spPr>
      </p:pic>
      <p:sp>
        <p:nvSpPr>
          <p:cNvPr id="3" name="Объект 2"/>
          <p:cNvSpPr>
            <a:spLocks noGrp="1"/>
          </p:cNvSpPr>
          <p:nvPr>
            <p:ph sz="quarter" idx="1"/>
          </p:nvPr>
        </p:nvSpPr>
        <p:spPr>
          <a:xfrm>
            <a:off x="1259632" y="5445224"/>
            <a:ext cx="6665168" cy="1224136"/>
          </a:xfrm>
        </p:spPr>
        <p:txBody>
          <a:bodyPr>
            <a:normAutofit fontScale="85000" lnSpcReduction="10000"/>
          </a:bodyPr>
          <a:lstStyle/>
          <a:p>
            <a:pPr marL="0" indent="0" algn="r">
              <a:buNone/>
            </a:pPr>
            <a:r>
              <a:rPr lang="ru-RU" b="1" dirty="0" smtClean="0">
                <a:solidFill>
                  <a:srgbClr val="0070C0"/>
                </a:solidFill>
              </a:rPr>
              <a:t>Тимохова О.Л.,</a:t>
            </a:r>
          </a:p>
          <a:p>
            <a:pPr marL="0" indent="0" algn="r">
              <a:buNone/>
            </a:pPr>
            <a:r>
              <a:rPr lang="ru-RU" b="1" dirty="0" smtClean="0">
                <a:solidFill>
                  <a:srgbClr val="0070C0"/>
                </a:solidFill>
              </a:rPr>
              <a:t>учитель </a:t>
            </a:r>
            <a:r>
              <a:rPr lang="ru-RU" b="1" dirty="0">
                <a:solidFill>
                  <a:srgbClr val="0070C0"/>
                </a:solidFill>
              </a:rPr>
              <a:t>английского языка</a:t>
            </a:r>
          </a:p>
          <a:p>
            <a:pPr marL="0" indent="0" algn="just">
              <a:buNone/>
            </a:pPr>
            <a:r>
              <a:rPr lang="ru-RU" b="1" dirty="0" smtClean="0">
                <a:solidFill>
                  <a:srgbClr val="0070C0"/>
                </a:solidFill>
              </a:rPr>
              <a:t>                           МБОУ «Лицей № 89» г. Кемерово</a:t>
            </a:r>
            <a:endParaRPr lang="ru-RU" b="1" dirty="0">
              <a:solidFill>
                <a:srgbClr val="0070C0"/>
              </a:solidFill>
            </a:endParaRPr>
          </a:p>
        </p:txBody>
      </p:sp>
      <p:pic>
        <p:nvPicPr>
          <p:cNvPr id="1026" name="Объект 3"/>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2636912"/>
            <a:ext cx="5256583"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070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dirty="0">
                <a:solidFill>
                  <a:schemeClr val="tx2">
                    <a:lumMod val="60000"/>
                    <a:lumOff val="40000"/>
                  </a:schemeClr>
                </a:solidFill>
              </a:rPr>
              <a:t>Composition</a:t>
            </a:r>
            <a:r>
              <a:rPr lang="ru-RU" dirty="0">
                <a:solidFill>
                  <a:schemeClr val="tx2">
                    <a:lumMod val="60000"/>
                    <a:lumOff val="40000"/>
                  </a:schemeClr>
                </a:solidFill>
              </a:rPr>
              <a:t/>
            </a:r>
            <a:br>
              <a:rPr lang="ru-RU" dirty="0">
                <a:solidFill>
                  <a:schemeClr val="tx2">
                    <a:lumMod val="60000"/>
                    <a:lumOff val="40000"/>
                  </a:schemeClr>
                </a:solidFill>
              </a:rPr>
            </a:br>
            <a:r>
              <a:rPr lang="en-US" b="1" dirty="0">
                <a:solidFill>
                  <a:schemeClr val="tx2">
                    <a:lumMod val="60000"/>
                    <a:lumOff val="40000"/>
                  </a:schemeClr>
                </a:solidFill>
              </a:rPr>
              <a:t>“A story about myself”</a:t>
            </a:r>
            <a:r>
              <a:rPr lang="ru-RU" dirty="0">
                <a:solidFill>
                  <a:schemeClr val="tx2">
                    <a:lumMod val="60000"/>
                    <a:lumOff val="40000"/>
                  </a:schemeClr>
                </a:solidFill>
              </a:rPr>
              <a:t/>
            </a:r>
            <a:br>
              <a:rPr lang="ru-RU" dirty="0">
                <a:solidFill>
                  <a:schemeClr val="tx2">
                    <a:lumMod val="60000"/>
                    <a:lumOff val="40000"/>
                  </a:schemeClr>
                </a:solidFill>
              </a:rPr>
            </a:br>
            <a:endParaRPr lang="ru-RU" dirty="0">
              <a:solidFill>
                <a:schemeClr val="tx2">
                  <a:lumMod val="60000"/>
                  <a:lumOff val="40000"/>
                </a:schemeClr>
              </a:solidFill>
            </a:endParaRPr>
          </a:p>
        </p:txBody>
      </p:sp>
      <p:sp>
        <p:nvSpPr>
          <p:cNvPr id="3" name="Объект 2"/>
          <p:cNvSpPr>
            <a:spLocks noGrp="1"/>
          </p:cNvSpPr>
          <p:nvPr>
            <p:ph sz="quarter" idx="1"/>
          </p:nvPr>
        </p:nvSpPr>
        <p:spPr>
          <a:xfrm>
            <a:off x="179512" y="1124744"/>
            <a:ext cx="8496944" cy="5616624"/>
          </a:xfrm>
        </p:spPr>
        <p:txBody>
          <a:bodyPr>
            <a:normAutofit fontScale="92500" lnSpcReduction="10000"/>
          </a:bodyPr>
          <a:lstStyle/>
          <a:p>
            <a:pPr algn="just"/>
            <a:r>
              <a:rPr lang="en-US" sz="1800" b="1" dirty="0">
                <a:solidFill>
                  <a:schemeClr val="accent6">
                    <a:lumMod val="50000"/>
                  </a:schemeClr>
                </a:solidFill>
              </a:rPr>
              <a:t>I think I am a reliable person. I always support my friends and value our friendship. I never let my friends down and I am sure I can trust them completely</a:t>
            </a:r>
            <a:r>
              <a:rPr lang="en-US" sz="1800" b="1" dirty="0" smtClean="0">
                <a:solidFill>
                  <a:schemeClr val="accent6">
                    <a:lumMod val="50000"/>
                  </a:schemeClr>
                </a:solidFill>
              </a:rPr>
              <a:t>.</a:t>
            </a:r>
          </a:p>
          <a:p>
            <a:pPr algn="just"/>
            <a:endParaRPr lang="ru-RU" sz="1800" b="1" dirty="0">
              <a:solidFill>
                <a:schemeClr val="accent6">
                  <a:lumMod val="50000"/>
                </a:schemeClr>
              </a:solidFill>
            </a:endParaRPr>
          </a:p>
          <a:p>
            <a:pPr algn="just"/>
            <a:r>
              <a:rPr lang="en-US" sz="1800" b="1" dirty="0">
                <a:solidFill>
                  <a:schemeClr val="accent6">
                    <a:lumMod val="50000"/>
                  </a:schemeClr>
                </a:solidFill>
              </a:rPr>
              <a:t>It is natural that new things attract me, and I want to learn something new. I enjoy making things. My parents and my friends say that I am a creative person</a:t>
            </a:r>
            <a:r>
              <a:rPr lang="en-US" sz="1800" b="1" dirty="0" smtClean="0">
                <a:solidFill>
                  <a:schemeClr val="accent6">
                    <a:lumMod val="50000"/>
                  </a:schemeClr>
                </a:solidFill>
              </a:rPr>
              <a:t>.</a:t>
            </a:r>
          </a:p>
          <a:p>
            <a:pPr algn="just"/>
            <a:endParaRPr lang="ru-RU" sz="1800" b="1" dirty="0">
              <a:solidFill>
                <a:schemeClr val="accent6">
                  <a:lumMod val="50000"/>
                </a:schemeClr>
              </a:solidFill>
            </a:endParaRPr>
          </a:p>
          <a:p>
            <a:pPr algn="just"/>
            <a:r>
              <a:rPr lang="en-US" sz="1800" b="1" dirty="0">
                <a:solidFill>
                  <a:schemeClr val="accent6">
                    <a:lumMod val="50000"/>
                  </a:schemeClr>
                </a:solidFill>
              </a:rPr>
              <a:t> </a:t>
            </a:r>
            <a:r>
              <a:rPr lang="en-US" sz="1800" b="1" dirty="0" smtClean="0">
                <a:solidFill>
                  <a:schemeClr val="accent6">
                    <a:lumMod val="50000"/>
                  </a:schemeClr>
                </a:solidFill>
              </a:rPr>
              <a:t>I </a:t>
            </a:r>
            <a:r>
              <a:rPr lang="en-US" sz="1800" b="1" dirty="0">
                <a:solidFill>
                  <a:schemeClr val="accent6">
                    <a:lumMod val="50000"/>
                  </a:schemeClr>
                </a:solidFill>
              </a:rPr>
              <a:t>hope I am a flexible person, but I never change my plans at the last moment. I am quite responsible and confident. I don’t lose self – confidence when I have to solve a difficult problem. I try to do my best to find a solution to the problem</a:t>
            </a:r>
            <a:r>
              <a:rPr lang="en-US" sz="1800" b="1" dirty="0" smtClean="0">
                <a:solidFill>
                  <a:schemeClr val="accent6">
                    <a:lumMod val="50000"/>
                  </a:schemeClr>
                </a:solidFill>
              </a:rPr>
              <a:t>.</a:t>
            </a:r>
          </a:p>
          <a:p>
            <a:pPr marL="0" indent="0" algn="just">
              <a:buNone/>
            </a:pPr>
            <a:endParaRPr lang="ru-RU" sz="1800" b="1" dirty="0">
              <a:solidFill>
                <a:schemeClr val="accent6">
                  <a:lumMod val="50000"/>
                </a:schemeClr>
              </a:solidFill>
            </a:endParaRPr>
          </a:p>
          <a:p>
            <a:pPr algn="just"/>
            <a:r>
              <a:rPr lang="en-US" sz="1800" b="1" dirty="0">
                <a:solidFill>
                  <a:schemeClr val="accent6">
                    <a:lumMod val="50000"/>
                  </a:schemeClr>
                </a:solidFill>
              </a:rPr>
              <a:t> </a:t>
            </a:r>
            <a:r>
              <a:rPr lang="en-US" sz="1800" b="1" dirty="0" smtClean="0">
                <a:solidFill>
                  <a:schemeClr val="accent6">
                    <a:lumMod val="50000"/>
                  </a:schemeClr>
                </a:solidFill>
              </a:rPr>
              <a:t>I </a:t>
            </a:r>
            <a:r>
              <a:rPr lang="en-US" sz="1800" b="1" dirty="0">
                <a:solidFill>
                  <a:schemeClr val="accent6">
                    <a:lumMod val="50000"/>
                  </a:schemeClr>
                </a:solidFill>
              </a:rPr>
              <a:t>am a hardworking person, I </a:t>
            </a:r>
            <a:r>
              <a:rPr lang="en-US" sz="1800" b="1" dirty="0" smtClean="0">
                <a:solidFill>
                  <a:schemeClr val="accent6">
                    <a:lumMod val="50000"/>
                  </a:schemeClr>
                </a:solidFill>
              </a:rPr>
              <a:t>always </a:t>
            </a:r>
            <a:r>
              <a:rPr lang="en-US" sz="1800" b="1" dirty="0">
                <a:solidFill>
                  <a:schemeClr val="accent6">
                    <a:lumMod val="50000"/>
                  </a:schemeClr>
                </a:solidFill>
              </a:rPr>
              <a:t>do my homework and I am good at all subjects. I also go to music school and </a:t>
            </a:r>
            <a:r>
              <a:rPr lang="en-US" sz="1800" b="1" dirty="0" err="1">
                <a:solidFill>
                  <a:schemeClr val="accent6">
                    <a:lumMod val="50000"/>
                  </a:schemeClr>
                </a:solidFill>
              </a:rPr>
              <a:t>practise</a:t>
            </a:r>
            <a:r>
              <a:rPr lang="en-US" sz="1800" b="1" dirty="0">
                <a:solidFill>
                  <a:schemeClr val="accent6">
                    <a:lumMod val="50000"/>
                  </a:schemeClr>
                </a:solidFill>
              </a:rPr>
              <a:t> my piano lessons every day. I always help my parents around the house</a:t>
            </a:r>
            <a:r>
              <a:rPr lang="en-US" sz="1800" b="1" dirty="0" smtClean="0">
                <a:solidFill>
                  <a:schemeClr val="accent6">
                    <a:lumMod val="50000"/>
                  </a:schemeClr>
                </a:solidFill>
              </a:rPr>
              <a:t>.</a:t>
            </a:r>
          </a:p>
          <a:p>
            <a:pPr algn="just"/>
            <a:endParaRPr lang="ru-RU" sz="1800" b="1" dirty="0">
              <a:solidFill>
                <a:schemeClr val="accent6">
                  <a:lumMod val="50000"/>
                </a:schemeClr>
              </a:solidFill>
            </a:endParaRPr>
          </a:p>
          <a:p>
            <a:pPr algn="just"/>
            <a:r>
              <a:rPr lang="en-US" sz="1800" b="1" dirty="0">
                <a:solidFill>
                  <a:schemeClr val="accent6">
                    <a:lumMod val="50000"/>
                  </a:schemeClr>
                </a:solidFill>
              </a:rPr>
              <a:t> It is difficult to say what I would like to change in myself. Perhaps I am sometimes shy, so I would like to be more confident and easy-going. </a:t>
            </a:r>
            <a:endParaRPr lang="ru-RU" sz="1800" b="1" dirty="0">
              <a:solidFill>
                <a:schemeClr val="accent6">
                  <a:lumMod val="50000"/>
                </a:schemeClr>
              </a:solidFill>
            </a:endParaRPr>
          </a:p>
          <a:p>
            <a:pPr marL="0" indent="0" algn="just">
              <a:buNone/>
            </a:pPr>
            <a:r>
              <a:rPr lang="ru-RU" sz="1800" b="1" dirty="0">
                <a:solidFill>
                  <a:schemeClr val="accent6">
                    <a:lumMod val="50000"/>
                  </a:schemeClr>
                </a:solidFill>
              </a:rPr>
              <a:t> </a:t>
            </a:r>
          </a:p>
          <a:p>
            <a:endParaRPr lang="ru-RU" sz="1600" dirty="0"/>
          </a:p>
          <a:p>
            <a:endParaRPr lang="ru-RU" dirty="0"/>
          </a:p>
        </p:txBody>
      </p:sp>
      <p:pic>
        <p:nvPicPr>
          <p:cNvPr id="4" name="Рисунок 3"/>
          <p:cNvPicPr>
            <a:picLocks noChangeAspect="1"/>
          </p:cNvPicPr>
          <p:nvPr/>
        </p:nvPicPr>
        <p:blipFill>
          <a:blip r:embed="rId2" cstate="print"/>
          <a:stretch>
            <a:fillRect/>
          </a:stretch>
        </p:blipFill>
        <p:spPr>
          <a:xfrm>
            <a:off x="7498389" y="28307"/>
            <a:ext cx="1178067" cy="880413"/>
          </a:xfrm>
          <a:prstGeom prst="rect">
            <a:avLst/>
          </a:prstGeom>
        </p:spPr>
      </p:pic>
    </p:spTree>
    <p:extLst>
      <p:ext uri="{BB962C8B-B14F-4D97-AF65-F5344CB8AC3E}">
        <p14:creationId xmlns:p14="http://schemas.microsoft.com/office/powerpoint/2010/main" val="718383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solidFill>
                  <a:schemeClr val="tx2">
                    <a:lumMod val="60000"/>
                    <a:lumOff val="40000"/>
                  </a:schemeClr>
                </a:solidFill>
                <a:latin typeface="Arial Black" panose="020B0A04020102020204" pitchFamily="34" charset="0"/>
              </a:rPr>
              <a:t>The future of our planet</a:t>
            </a:r>
            <a:endParaRPr lang="ru-RU" dirty="0">
              <a:solidFill>
                <a:schemeClr val="tx2">
                  <a:lumMod val="60000"/>
                  <a:lumOff val="40000"/>
                </a:schemeClr>
              </a:solidFill>
              <a:latin typeface="Arial Black" panose="020B0A04020102020204" pitchFamily="34" charset="0"/>
            </a:endParaRPr>
          </a:p>
        </p:txBody>
      </p:sp>
      <p:sp>
        <p:nvSpPr>
          <p:cNvPr id="3" name="Объект 2"/>
          <p:cNvSpPr>
            <a:spLocks noGrp="1"/>
          </p:cNvSpPr>
          <p:nvPr>
            <p:ph idx="1"/>
          </p:nvPr>
        </p:nvSpPr>
        <p:spPr/>
        <p:txBody>
          <a:bodyPr>
            <a:normAutofit fontScale="62500" lnSpcReduction="20000"/>
          </a:bodyPr>
          <a:lstStyle/>
          <a:p>
            <a:r>
              <a:rPr lang="en-US" i="1" dirty="0">
                <a:solidFill>
                  <a:schemeClr val="accent6">
                    <a:lumMod val="50000"/>
                  </a:schemeClr>
                </a:solidFill>
              </a:rPr>
              <a:t>Two friends are chatting one afternoon in a café…</a:t>
            </a:r>
            <a:endParaRPr lang="ru-RU" dirty="0">
              <a:solidFill>
                <a:schemeClr val="accent6">
                  <a:lumMod val="50000"/>
                </a:schemeClr>
              </a:solidFill>
            </a:endParaRPr>
          </a:p>
          <a:p>
            <a:r>
              <a:rPr lang="en-US" b="1" dirty="0">
                <a:solidFill>
                  <a:schemeClr val="accent6">
                    <a:lumMod val="50000"/>
                  </a:schemeClr>
                </a:solidFill>
              </a:rPr>
              <a:t>Roma:   </a:t>
            </a:r>
            <a:r>
              <a:rPr lang="en-US" dirty="0">
                <a:solidFill>
                  <a:schemeClr val="accent6">
                    <a:lumMod val="50000"/>
                  </a:schemeClr>
                </a:solidFill>
              </a:rPr>
              <a:t>Have you seen this month’s issue of Green World?</a:t>
            </a:r>
            <a:endParaRPr lang="ru-RU" dirty="0">
              <a:solidFill>
                <a:schemeClr val="accent6">
                  <a:lumMod val="50000"/>
                </a:schemeClr>
              </a:solidFill>
            </a:endParaRPr>
          </a:p>
          <a:p>
            <a:r>
              <a:rPr lang="en-US" b="1" dirty="0">
                <a:solidFill>
                  <a:schemeClr val="accent6">
                    <a:lumMod val="50000"/>
                  </a:schemeClr>
                </a:solidFill>
              </a:rPr>
              <a:t>Sasha:   </a:t>
            </a:r>
            <a:r>
              <a:rPr lang="en-US" dirty="0">
                <a:solidFill>
                  <a:schemeClr val="accent6">
                    <a:lumMod val="50000"/>
                  </a:schemeClr>
                </a:solidFill>
              </a:rPr>
              <a:t>No. Is there anything interesting in it?</a:t>
            </a:r>
            <a:r>
              <a:rPr lang="en-US" b="1" dirty="0">
                <a:solidFill>
                  <a:schemeClr val="accent6">
                    <a:lumMod val="50000"/>
                  </a:schemeClr>
                </a:solidFill>
              </a:rPr>
              <a:t> </a:t>
            </a:r>
            <a:endParaRPr lang="ru-RU" dirty="0">
              <a:solidFill>
                <a:schemeClr val="accent6">
                  <a:lumMod val="50000"/>
                </a:schemeClr>
              </a:solidFill>
            </a:endParaRPr>
          </a:p>
          <a:p>
            <a:r>
              <a:rPr lang="en-US" b="1" dirty="0">
                <a:solidFill>
                  <a:schemeClr val="accent6">
                    <a:lumMod val="50000"/>
                  </a:schemeClr>
                </a:solidFill>
              </a:rPr>
              <a:t>Roma:   </a:t>
            </a:r>
            <a:r>
              <a:rPr lang="en-US" dirty="0">
                <a:solidFill>
                  <a:schemeClr val="accent6">
                    <a:lumMod val="50000"/>
                  </a:schemeClr>
                </a:solidFill>
              </a:rPr>
              <a:t>Yes, lots of interesting articles as usual. There is one about global warming. The polar ice caps will start to melt and some countries will disappear from our planet. By the way, there are many other awful predictions. I </a:t>
            </a:r>
            <a:r>
              <a:rPr lang="en-US" dirty="0" smtClean="0">
                <a:solidFill>
                  <a:schemeClr val="accent6">
                    <a:lumMod val="50000"/>
                  </a:schemeClr>
                </a:solidFill>
              </a:rPr>
              <a:t>think our nearest future </a:t>
            </a:r>
            <a:r>
              <a:rPr lang="en-US" dirty="0">
                <a:solidFill>
                  <a:schemeClr val="accent6">
                    <a:lumMod val="50000"/>
                  </a:schemeClr>
                </a:solidFill>
              </a:rPr>
              <a:t>could be a dangerous time.</a:t>
            </a:r>
            <a:endParaRPr lang="ru-RU" dirty="0">
              <a:solidFill>
                <a:schemeClr val="accent6">
                  <a:lumMod val="50000"/>
                </a:schemeClr>
              </a:solidFill>
            </a:endParaRPr>
          </a:p>
          <a:p>
            <a:r>
              <a:rPr lang="en-US" b="1" dirty="0">
                <a:solidFill>
                  <a:schemeClr val="accent6">
                    <a:lumMod val="50000"/>
                  </a:schemeClr>
                </a:solidFill>
              </a:rPr>
              <a:t>Sasha:</a:t>
            </a:r>
            <a:r>
              <a:rPr lang="en-US" dirty="0">
                <a:solidFill>
                  <a:schemeClr val="accent6">
                    <a:lumMod val="50000"/>
                  </a:schemeClr>
                </a:solidFill>
              </a:rPr>
              <a:t>   Oh, take it easy. As for me, I am sure that things will not go wrong. People are so clever. They will solve all the problems.</a:t>
            </a:r>
            <a:endParaRPr lang="ru-RU" dirty="0">
              <a:solidFill>
                <a:schemeClr val="accent6">
                  <a:lumMod val="50000"/>
                </a:schemeClr>
              </a:solidFill>
            </a:endParaRPr>
          </a:p>
          <a:p>
            <a:r>
              <a:rPr lang="en-US" b="1" dirty="0">
                <a:solidFill>
                  <a:schemeClr val="accent6">
                    <a:lumMod val="50000"/>
                  </a:schemeClr>
                </a:solidFill>
              </a:rPr>
              <a:t>Roma:</a:t>
            </a:r>
            <a:r>
              <a:rPr lang="en-US" dirty="0">
                <a:solidFill>
                  <a:schemeClr val="accent6">
                    <a:lumMod val="50000"/>
                  </a:schemeClr>
                </a:solidFill>
              </a:rPr>
              <a:t>   How can you say that? The trouble is that people do not care about the future. They only pollute our beautiful planet. The seas are in danger. They are filled with poison. When I went to the seaside last summer, I was surprised that the water was not blue, but brown with rubbish floating in it.</a:t>
            </a:r>
            <a:endParaRPr lang="ru-RU" dirty="0">
              <a:solidFill>
                <a:schemeClr val="accent6">
                  <a:lumMod val="50000"/>
                </a:schemeClr>
              </a:solidFill>
            </a:endParaRPr>
          </a:p>
          <a:p>
            <a:r>
              <a:rPr lang="en-US" b="1" dirty="0">
                <a:solidFill>
                  <a:schemeClr val="accent6">
                    <a:lumMod val="50000"/>
                  </a:schemeClr>
                </a:solidFill>
              </a:rPr>
              <a:t>Sasha:</a:t>
            </a:r>
            <a:r>
              <a:rPr lang="en-US" dirty="0">
                <a:solidFill>
                  <a:schemeClr val="accent6">
                    <a:lumMod val="50000"/>
                  </a:schemeClr>
                </a:solidFill>
              </a:rPr>
              <a:t>   On the contrary. As far as I know, people begin to realize that pollution is a community problem. That is why they make different organizations, for example, «Green Peace», «Friends of the earth» and others. They do much to protect the environment.</a:t>
            </a:r>
            <a:endParaRPr lang="ru-RU" dirty="0">
              <a:solidFill>
                <a:schemeClr val="accent6">
                  <a:lumMod val="50000"/>
                </a:schemeClr>
              </a:solidFill>
            </a:endParaRPr>
          </a:p>
          <a:p>
            <a:r>
              <a:rPr lang="en-US" b="1" dirty="0">
                <a:solidFill>
                  <a:schemeClr val="accent6">
                    <a:lumMod val="50000"/>
                  </a:schemeClr>
                </a:solidFill>
              </a:rPr>
              <a:t>Roma:</a:t>
            </a:r>
            <a:r>
              <a:rPr lang="en-US" dirty="0">
                <a:solidFill>
                  <a:schemeClr val="accent6">
                    <a:lumMod val="50000"/>
                  </a:schemeClr>
                </a:solidFill>
              </a:rPr>
              <a:t>   Do you want to say that they can take measures against global disasters?</a:t>
            </a:r>
            <a:endParaRPr lang="ru-RU" dirty="0">
              <a:solidFill>
                <a:schemeClr val="accent6">
                  <a:lumMod val="50000"/>
                </a:schemeClr>
              </a:solidFill>
            </a:endParaRPr>
          </a:p>
          <a:p>
            <a:r>
              <a:rPr lang="en-US" b="1" dirty="0">
                <a:solidFill>
                  <a:schemeClr val="accent6">
                    <a:lumMod val="50000"/>
                  </a:schemeClr>
                </a:solidFill>
              </a:rPr>
              <a:t>Sasha:</a:t>
            </a:r>
            <a:r>
              <a:rPr lang="en-US" dirty="0">
                <a:solidFill>
                  <a:schemeClr val="accent6">
                    <a:lumMod val="50000"/>
                  </a:schemeClr>
                </a:solidFill>
              </a:rPr>
              <a:t> not everything is so terrible.</a:t>
            </a:r>
            <a:endParaRPr lang="ru-RU" dirty="0">
              <a:solidFill>
                <a:schemeClr val="accent6">
                  <a:lumMod val="50000"/>
                </a:schemeClr>
              </a:solidFill>
            </a:endParaRPr>
          </a:p>
          <a:p>
            <a:r>
              <a:rPr lang="en-US" b="1" dirty="0">
                <a:solidFill>
                  <a:schemeClr val="accent6">
                    <a:lumMod val="50000"/>
                  </a:schemeClr>
                </a:solidFill>
              </a:rPr>
              <a:t>Roma:</a:t>
            </a:r>
            <a:r>
              <a:rPr lang="en-US" dirty="0">
                <a:solidFill>
                  <a:schemeClr val="accent6">
                    <a:lumMod val="50000"/>
                  </a:schemeClr>
                </a:solidFill>
              </a:rPr>
              <a:t>   You are kidding. We drink dirty water, acid rains kill wildlife in lakes, rivers and forests, there is a lot of harmful radiation because of growing ozone holes. We can only imagine how many seabirds and animals will die out.</a:t>
            </a:r>
            <a:endParaRPr lang="ru-RU" dirty="0">
              <a:solidFill>
                <a:schemeClr val="accent6">
                  <a:lumMod val="50000"/>
                </a:schemeClr>
              </a:solidFill>
            </a:endParaRPr>
          </a:p>
          <a:p>
            <a:endParaRPr lang="ru-RU" dirty="0"/>
          </a:p>
        </p:txBody>
      </p:sp>
      <p:pic>
        <p:nvPicPr>
          <p:cNvPr id="4" name="Рисунок 3"/>
          <p:cNvPicPr>
            <a:picLocks noChangeAspect="1"/>
          </p:cNvPicPr>
          <p:nvPr/>
        </p:nvPicPr>
        <p:blipFill>
          <a:blip r:embed="rId2" cstate="print"/>
          <a:stretch>
            <a:fillRect/>
          </a:stretch>
        </p:blipFill>
        <p:spPr>
          <a:xfrm>
            <a:off x="7812360" y="933660"/>
            <a:ext cx="1152128" cy="1180680"/>
          </a:xfrm>
          <a:prstGeom prst="rect">
            <a:avLst/>
          </a:prstGeom>
        </p:spPr>
      </p:pic>
    </p:spTree>
    <p:extLst>
      <p:ext uri="{BB962C8B-B14F-4D97-AF65-F5344CB8AC3E}">
        <p14:creationId xmlns:p14="http://schemas.microsoft.com/office/powerpoint/2010/main" val="4208171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6093280" y="116632"/>
            <a:ext cx="1604864" cy="504056"/>
          </a:xfrm>
        </p:spPr>
        <p:txBody>
          <a:bodyPr>
            <a:normAutofit fontScale="90000"/>
          </a:bodyPr>
          <a:lstStyle/>
          <a:p>
            <a:endParaRPr lang="ru-RU" dirty="0"/>
          </a:p>
        </p:txBody>
      </p:sp>
      <p:sp>
        <p:nvSpPr>
          <p:cNvPr id="3" name="Объект 2"/>
          <p:cNvSpPr>
            <a:spLocks noGrp="1"/>
          </p:cNvSpPr>
          <p:nvPr>
            <p:ph idx="1"/>
          </p:nvPr>
        </p:nvSpPr>
        <p:spPr>
          <a:xfrm>
            <a:off x="457200" y="1412776"/>
            <a:ext cx="8229600" cy="5256584"/>
          </a:xfrm>
        </p:spPr>
        <p:txBody>
          <a:bodyPr>
            <a:normAutofit fontScale="25000" lnSpcReduction="20000"/>
          </a:bodyPr>
          <a:lstStyle/>
          <a:p>
            <a:r>
              <a:rPr lang="en-US" sz="8000" dirty="0">
                <a:solidFill>
                  <a:schemeClr val="accent6">
                    <a:lumMod val="50000"/>
                  </a:schemeClr>
                </a:solidFill>
                <a:latin typeface="Times New Roman" panose="02020603050405020304" pitchFamily="18" charset="0"/>
                <a:cs typeface="Times New Roman" panose="02020603050405020304" pitchFamily="18" charset="0"/>
              </a:rPr>
              <a:t>Sasha:   Do not rack your brains. Be more optimistic. Scientists will change people’s life. Just think about the progress in different areas: medicine, electronic technologies and space discoveries.</a:t>
            </a:r>
            <a:endParaRPr lang="ru-RU" sz="8000" dirty="0">
              <a:solidFill>
                <a:schemeClr val="accent6">
                  <a:lumMod val="50000"/>
                </a:schemeClr>
              </a:solidFill>
              <a:latin typeface="Times New Roman" panose="02020603050405020304" pitchFamily="18" charset="0"/>
              <a:cs typeface="Times New Roman" panose="02020603050405020304" pitchFamily="18" charset="0"/>
            </a:endParaRPr>
          </a:p>
          <a:p>
            <a:r>
              <a:rPr lang="en-US" sz="8000" dirty="0">
                <a:solidFill>
                  <a:schemeClr val="accent6">
                    <a:lumMod val="50000"/>
                  </a:schemeClr>
                </a:solidFill>
                <a:latin typeface="Times New Roman" panose="02020603050405020304" pitchFamily="18" charset="0"/>
                <a:cs typeface="Times New Roman" panose="02020603050405020304" pitchFamily="18" charset="0"/>
              </a:rPr>
              <a:t>Roma:   I must disappoint you. I do not believe that scientists will find cures for AIDS and cancer. I am afraid of new serious diseases. I cannot imagine that computers will control our homes, the walls will be movable and people will live on the moon. It is a fairy-tale.</a:t>
            </a:r>
            <a:endParaRPr lang="ru-RU" sz="8000" dirty="0">
              <a:solidFill>
                <a:schemeClr val="accent6">
                  <a:lumMod val="50000"/>
                </a:schemeClr>
              </a:solidFill>
              <a:latin typeface="Times New Roman" panose="02020603050405020304" pitchFamily="18" charset="0"/>
              <a:cs typeface="Times New Roman" panose="02020603050405020304" pitchFamily="18" charset="0"/>
            </a:endParaRPr>
          </a:p>
          <a:p>
            <a:r>
              <a:rPr lang="en-US" sz="8000" dirty="0">
                <a:solidFill>
                  <a:schemeClr val="accent6">
                    <a:lumMod val="50000"/>
                  </a:schemeClr>
                </a:solidFill>
                <a:latin typeface="Times New Roman" panose="02020603050405020304" pitchFamily="18" charset="0"/>
                <a:cs typeface="Times New Roman" panose="02020603050405020304" pitchFamily="18" charset="0"/>
              </a:rPr>
              <a:t>Sasha:   That does not sound too improbable. I will be happy if robots do all the housework.</a:t>
            </a:r>
            <a:endParaRPr lang="ru-RU" sz="8000" dirty="0">
              <a:solidFill>
                <a:schemeClr val="accent6">
                  <a:lumMod val="50000"/>
                </a:schemeClr>
              </a:solidFill>
              <a:latin typeface="Times New Roman" panose="02020603050405020304" pitchFamily="18" charset="0"/>
              <a:cs typeface="Times New Roman" panose="02020603050405020304" pitchFamily="18" charset="0"/>
            </a:endParaRPr>
          </a:p>
          <a:p>
            <a:r>
              <a:rPr lang="en-US" sz="8000" dirty="0">
                <a:solidFill>
                  <a:schemeClr val="accent6">
                    <a:lumMod val="50000"/>
                  </a:schemeClr>
                </a:solidFill>
                <a:latin typeface="Times New Roman" panose="02020603050405020304" pitchFamily="18" charset="0"/>
                <a:cs typeface="Times New Roman" panose="02020603050405020304" pitchFamily="18" charset="0"/>
              </a:rPr>
              <a:t>Roma:   Really? Here goes. What about aliens, these green silly monsters?</a:t>
            </a:r>
            <a:endParaRPr lang="ru-RU" sz="8000" dirty="0">
              <a:solidFill>
                <a:schemeClr val="accent6">
                  <a:lumMod val="50000"/>
                </a:schemeClr>
              </a:solidFill>
              <a:latin typeface="Times New Roman" panose="02020603050405020304" pitchFamily="18" charset="0"/>
              <a:cs typeface="Times New Roman" panose="02020603050405020304" pitchFamily="18" charset="0"/>
            </a:endParaRPr>
          </a:p>
          <a:p>
            <a:r>
              <a:rPr lang="en-US" sz="8000" dirty="0">
                <a:solidFill>
                  <a:schemeClr val="accent6">
                    <a:lumMod val="50000"/>
                  </a:schemeClr>
                </a:solidFill>
                <a:latin typeface="Times New Roman" panose="02020603050405020304" pitchFamily="18" charset="0"/>
                <a:cs typeface="Times New Roman" panose="02020603050405020304" pitchFamily="18" charset="0"/>
              </a:rPr>
              <a:t>Sasha:   I am afraid you are wrong. They are not silly. They are smarter that you. Aliens will help us to transform our planet into an exotic and </a:t>
            </a:r>
            <a:r>
              <a:rPr lang="en-US" sz="8000" dirty="0" err="1">
                <a:solidFill>
                  <a:schemeClr val="accent6">
                    <a:lumMod val="50000"/>
                  </a:schemeClr>
                </a:solidFill>
                <a:latin typeface="Times New Roman" panose="02020603050405020304" pitchFamily="18" charset="0"/>
                <a:cs typeface="Times New Roman" panose="02020603050405020304" pitchFamily="18" charset="0"/>
              </a:rPr>
              <a:t>colourful</a:t>
            </a:r>
            <a:r>
              <a:rPr lang="en-US" sz="8000" dirty="0">
                <a:solidFill>
                  <a:schemeClr val="accent6">
                    <a:lumMod val="50000"/>
                  </a:schemeClr>
                </a:solidFill>
                <a:latin typeface="Times New Roman" panose="02020603050405020304" pitchFamily="18" charset="0"/>
                <a:cs typeface="Times New Roman" panose="02020603050405020304" pitchFamily="18" charset="0"/>
              </a:rPr>
              <a:t> place.</a:t>
            </a:r>
            <a:endParaRPr lang="ru-RU" sz="8000" dirty="0">
              <a:solidFill>
                <a:schemeClr val="accent6">
                  <a:lumMod val="50000"/>
                </a:schemeClr>
              </a:solidFill>
              <a:latin typeface="Times New Roman" panose="02020603050405020304" pitchFamily="18" charset="0"/>
              <a:cs typeface="Times New Roman" panose="02020603050405020304" pitchFamily="18" charset="0"/>
            </a:endParaRPr>
          </a:p>
          <a:p>
            <a:r>
              <a:rPr lang="en-US" sz="8000" dirty="0">
                <a:solidFill>
                  <a:schemeClr val="accent6">
                    <a:lumMod val="50000"/>
                  </a:schemeClr>
                </a:solidFill>
                <a:latin typeface="Times New Roman" panose="02020603050405020304" pitchFamily="18" charset="0"/>
                <a:cs typeface="Times New Roman" panose="02020603050405020304" pitchFamily="18" charset="0"/>
              </a:rPr>
              <a:t>Roma:   Stop it. That is enough for me. I believe that we must make our future better ourselves.</a:t>
            </a:r>
            <a:endParaRPr lang="ru-RU" sz="8000" dirty="0">
              <a:solidFill>
                <a:schemeClr val="accent6">
                  <a:lumMod val="50000"/>
                </a:schemeClr>
              </a:solidFill>
              <a:latin typeface="Times New Roman" panose="02020603050405020304" pitchFamily="18" charset="0"/>
              <a:cs typeface="Times New Roman" panose="02020603050405020304" pitchFamily="18" charset="0"/>
            </a:endParaRPr>
          </a:p>
          <a:p>
            <a:r>
              <a:rPr lang="en-US" sz="8000" dirty="0">
                <a:solidFill>
                  <a:schemeClr val="accent6">
                    <a:lumMod val="50000"/>
                  </a:schemeClr>
                </a:solidFill>
                <a:latin typeface="Times New Roman" panose="02020603050405020304" pitchFamily="18" charset="0"/>
                <a:cs typeface="Times New Roman" panose="02020603050405020304" pitchFamily="18" charset="0"/>
              </a:rPr>
              <a:t>Sasha:   Let us go and join «Green Peace» then. We will help people to keep the earth clean and tidy.</a:t>
            </a:r>
            <a:endParaRPr lang="ru-RU" sz="8000" dirty="0">
              <a:solidFill>
                <a:schemeClr val="accent6">
                  <a:lumMod val="50000"/>
                </a:schemeClr>
              </a:solidFill>
              <a:latin typeface="Times New Roman" panose="02020603050405020304" pitchFamily="18" charset="0"/>
              <a:cs typeface="Times New Roman" panose="02020603050405020304" pitchFamily="18" charset="0"/>
            </a:endParaRPr>
          </a:p>
          <a:p>
            <a:r>
              <a:rPr lang="en-US" sz="8000" dirty="0">
                <a:solidFill>
                  <a:schemeClr val="accent6">
                    <a:lumMod val="50000"/>
                  </a:schemeClr>
                </a:solidFill>
                <a:latin typeface="Times New Roman" panose="02020603050405020304" pitchFamily="18" charset="0"/>
                <a:cs typeface="Times New Roman" panose="02020603050405020304" pitchFamily="18" charset="0"/>
              </a:rPr>
              <a:t>Roma:   It is a good idea. We can take a broom and sweep our street just now. </a:t>
            </a:r>
            <a:endParaRPr lang="ru-RU" sz="8000" dirty="0">
              <a:solidFill>
                <a:schemeClr val="accent6">
                  <a:lumMod val="50000"/>
                </a:schemeClr>
              </a:solidFill>
              <a:latin typeface="Times New Roman" panose="02020603050405020304" pitchFamily="18" charset="0"/>
              <a:cs typeface="Times New Roman" panose="02020603050405020304" pitchFamily="18" charset="0"/>
            </a:endParaRPr>
          </a:p>
          <a:p>
            <a:pPr marL="0" indent="0">
              <a:buNone/>
            </a:pPr>
            <a:r>
              <a:rPr lang="en-US" sz="8000" b="1" dirty="0">
                <a:solidFill>
                  <a:schemeClr val="accent6">
                    <a:lumMod val="50000"/>
                  </a:schemeClr>
                </a:solidFill>
                <a:latin typeface="Times New Roman" panose="02020603050405020304" pitchFamily="18" charset="0"/>
                <a:cs typeface="Times New Roman" panose="02020603050405020304" pitchFamily="18" charset="0"/>
              </a:rPr>
              <a:t>       </a:t>
            </a:r>
            <a:endParaRPr lang="ru-RU" sz="8000" b="1" dirty="0">
              <a:solidFill>
                <a:schemeClr val="accent6">
                  <a:lumMod val="50000"/>
                </a:schemeClr>
              </a:solidFill>
              <a:latin typeface="Times New Roman" panose="02020603050405020304" pitchFamily="18" charset="0"/>
              <a:cs typeface="Times New Roman" panose="02020603050405020304" pitchFamily="18" charset="0"/>
            </a:endParaRPr>
          </a:p>
          <a:p>
            <a:pPr marL="0" indent="0">
              <a:buNone/>
            </a:pPr>
            <a:r>
              <a:rPr lang="en-US" sz="8000" b="1" dirty="0">
                <a:solidFill>
                  <a:schemeClr val="accent6">
                    <a:lumMod val="50000"/>
                  </a:schemeClr>
                </a:solidFill>
                <a:latin typeface="Times New Roman" panose="02020603050405020304" pitchFamily="18" charset="0"/>
                <a:cs typeface="Times New Roman" panose="02020603050405020304" pitchFamily="18" charset="0"/>
              </a:rPr>
              <a:t> </a:t>
            </a:r>
            <a:endParaRPr lang="ru-RU" sz="8000" b="1" dirty="0">
              <a:solidFill>
                <a:schemeClr val="accent6">
                  <a:lumMod val="50000"/>
                </a:schemeClr>
              </a:solidFill>
              <a:latin typeface="Times New Roman" panose="02020603050405020304" pitchFamily="18" charset="0"/>
              <a:cs typeface="Times New Roman" panose="02020603050405020304" pitchFamily="18" charset="0"/>
            </a:endParaRPr>
          </a:p>
          <a:p>
            <a:pPr marL="0" indent="0">
              <a:buNone/>
            </a:pPr>
            <a:r>
              <a:rPr lang="en-US" sz="8000" b="1" dirty="0">
                <a:latin typeface="Times New Roman" panose="02020603050405020304" pitchFamily="18" charset="0"/>
                <a:cs typeface="Times New Roman" panose="02020603050405020304" pitchFamily="18" charset="0"/>
              </a:rPr>
              <a:t> </a:t>
            </a:r>
            <a:endParaRPr lang="ru-RU" sz="8000" b="1" dirty="0">
              <a:latin typeface="Times New Roman" panose="02020603050405020304" pitchFamily="18" charset="0"/>
              <a:cs typeface="Times New Roman" panose="02020603050405020304" pitchFamily="18" charset="0"/>
            </a:endParaRPr>
          </a:p>
          <a:p>
            <a:r>
              <a:rPr lang="en-US" dirty="0"/>
              <a:t> </a:t>
            </a:r>
            <a:endParaRPr lang="ru-RU" dirty="0"/>
          </a:p>
          <a:p>
            <a:endParaRPr lang="ru-RU" dirty="0"/>
          </a:p>
        </p:txBody>
      </p:sp>
      <p:pic>
        <p:nvPicPr>
          <p:cNvPr id="4" name="Рисунок 3"/>
          <p:cNvPicPr>
            <a:picLocks noChangeAspect="1"/>
          </p:cNvPicPr>
          <p:nvPr/>
        </p:nvPicPr>
        <p:blipFill>
          <a:blip r:embed="rId2" cstate="print"/>
          <a:stretch>
            <a:fillRect/>
          </a:stretch>
        </p:blipFill>
        <p:spPr>
          <a:xfrm>
            <a:off x="7498389" y="260648"/>
            <a:ext cx="1178067" cy="1152128"/>
          </a:xfrm>
          <a:prstGeom prst="rect">
            <a:avLst/>
          </a:prstGeom>
        </p:spPr>
      </p:pic>
    </p:spTree>
    <p:extLst>
      <p:ext uri="{BB962C8B-B14F-4D97-AF65-F5344CB8AC3E}">
        <p14:creationId xmlns:p14="http://schemas.microsoft.com/office/powerpoint/2010/main" val="3835765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55576" y="4365625"/>
            <a:ext cx="7776864" cy="2111375"/>
          </a:xfrm>
        </p:spPr>
        <p:txBody>
          <a:bodyPr/>
          <a:lstStyle/>
          <a:p>
            <a:pPr marL="0" lvl="0" indent="0" algn="ctr">
              <a:lnSpc>
                <a:spcPct val="150000"/>
              </a:lnSpc>
              <a:spcBef>
                <a:spcPts val="0"/>
              </a:spcBef>
              <a:buClrTx/>
              <a:buSzTx/>
              <a:buNone/>
            </a:pPr>
            <a:r>
              <a:rPr lang="ru-RU" sz="1700" b="1" dirty="0">
                <a:solidFill>
                  <a:prstClr val="black"/>
                </a:solidFill>
                <a:latin typeface="Times New Roman" panose="02020603050405020304" pitchFamily="18" charset="0"/>
                <a:cs typeface="Times New Roman" panose="02020603050405020304" pitchFamily="18" charset="0"/>
              </a:rPr>
              <a:t>Адрес: г. Кемерово, </a:t>
            </a:r>
          </a:p>
          <a:p>
            <a:pPr marL="0" lvl="0" indent="0" algn="ctr">
              <a:lnSpc>
                <a:spcPct val="150000"/>
              </a:lnSpc>
              <a:spcBef>
                <a:spcPts val="0"/>
              </a:spcBef>
              <a:buClrTx/>
              <a:buSzTx/>
              <a:buNone/>
            </a:pPr>
            <a:r>
              <a:rPr lang="ru-RU" sz="1700" b="1" dirty="0">
                <a:solidFill>
                  <a:prstClr val="black"/>
                </a:solidFill>
                <a:latin typeface="Times New Roman" panose="02020603050405020304" pitchFamily="18" charset="0"/>
                <a:cs typeface="Times New Roman" panose="02020603050405020304" pitchFamily="18" charset="0"/>
              </a:rPr>
              <a:t>             ул. Ю. Смирнова, 18А</a:t>
            </a:r>
          </a:p>
          <a:p>
            <a:pPr marL="0" lvl="0" indent="0" algn="ctr">
              <a:lnSpc>
                <a:spcPct val="150000"/>
              </a:lnSpc>
              <a:spcBef>
                <a:spcPts val="0"/>
              </a:spcBef>
              <a:buClrTx/>
              <a:buSzTx/>
              <a:buNone/>
            </a:pPr>
            <a:r>
              <a:rPr lang="ru-RU" sz="1700" b="1" dirty="0">
                <a:solidFill>
                  <a:prstClr val="black"/>
                </a:solidFill>
                <a:latin typeface="Times New Roman" panose="02020603050405020304" pitchFamily="18" charset="0"/>
                <a:cs typeface="Times New Roman" panose="02020603050405020304" pitchFamily="18" charset="0"/>
              </a:rPr>
              <a:t>Телефон: 8(3842)64-15-64</a:t>
            </a:r>
          </a:p>
          <a:p>
            <a:pPr marL="0" lvl="0" indent="0" algn="ctr">
              <a:lnSpc>
                <a:spcPct val="150000"/>
              </a:lnSpc>
              <a:spcBef>
                <a:spcPts val="0"/>
              </a:spcBef>
              <a:buClrTx/>
              <a:buSzTx/>
              <a:buNone/>
            </a:pPr>
            <a:r>
              <a:rPr lang="ru-RU" sz="1700" b="1" dirty="0">
                <a:solidFill>
                  <a:prstClr val="black"/>
                </a:solidFill>
                <a:latin typeface="Times New Roman" panose="02020603050405020304" pitchFamily="18" charset="0"/>
                <a:cs typeface="Times New Roman" panose="02020603050405020304" pitchFamily="18" charset="0"/>
              </a:rPr>
              <a:t>Адрес электронной почты: </a:t>
            </a:r>
            <a:r>
              <a:rPr lang="en-US" sz="1700" b="1" dirty="0">
                <a:solidFill>
                  <a:prstClr val="black"/>
                </a:solidFill>
                <a:latin typeface="Times New Roman" panose="02020603050405020304" pitchFamily="18" charset="0"/>
                <a:cs typeface="Times New Roman" panose="02020603050405020304" pitchFamily="18" charset="0"/>
                <a:hlinkClick r:id="rId2"/>
              </a:rPr>
              <a:t>licey89@yandex.ru</a:t>
            </a:r>
            <a:endParaRPr lang="en-US" sz="1700" b="1" dirty="0">
              <a:solidFill>
                <a:prstClr val="black"/>
              </a:solidFill>
              <a:latin typeface="Times New Roman" panose="02020603050405020304" pitchFamily="18" charset="0"/>
              <a:cs typeface="Times New Roman" panose="02020603050405020304" pitchFamily="18" charset="0"/>
            </a:endParaRPr>
          </a:p>
          <a:p>
            <a:pPr marL="0" lvl="0" indent="0" algn="ctr">
              <a:lnSpc>
                <a:spcPct val="150000"/>
              </a:lnSpc>
              <a:spcBef>
                <a:spcPts val="0"/>
              </a:spcBef>
              <a:buClrTx/>
              <a:buSzTx/>
              <a:buNone/>
            </a:pPr>
            <a:r>
              <a:rPr lang="ru-RU" sz="1700" b="1" dirty="0">
                <a:solidFill>
                  <a:prstClr val="black"/>
                </a:solidFill>
                <a:latin typeface="Times New Roman" panose="02020603050405020304" pitchFamily="18" charset="0"/>
                <a:cs typeface="Times New Roman" panose="02020603050405020304" pitchFamily="18" charset="0"/>
              </a:rPr>
              <a:t>Сайт:  </a:t>
            </a:r>
            <a:r>
              <a:rPr lang="en-US" sz="1700" b="1" dirty="0">
                <a:solidFill>
                  <a:prstClr val="black"/>
                </a:solidFill>
                <a:latin typeface="Times New Roman" panose="02020603050405020304" pitchFamily="18" charset="0"/>
                <a:cs typeface="Times New Roman" panose="02020603050405020304" pitchFamily="18" charset="0"/>
              </a:rPr>
              <a:t>licey89.ru</a:t>
            </a:r>
            <a:endParaRPr lang="ru-RU" sz="1700" b="1" dirty="0">
              <a:solidFill>
                <a:prstClr val="black"/>
              </a:solidFill>
              <a:latin typeface="Times New Roman" panose="02020603050405020304" pitchFamily="18" charset="0"/>
              <a:cs typeface="Times New Roman" panose="02020603050405020304" pitchFamily="18" charset="0"/>
            </a:endParaRPr>
          </a:p>
          <a:p>
            <a:pPr marL="0" indent="0">
              <a:buNone/>
            </a:pPr>
            <a:endParaRPr lang="ru-RU" dirty="0"/>
          </a:p>
        </p:txBody>
      </p:sp>
      <p:pic>
        <p:nvPicPr>
          <p:cNvPr id="5" name="Рисунок 4"/>
          <p:cNvPicPr>
            <a:picLocks noChangeAspect="1"/>
          </p:cNvPicPr>
          <p:nvPr/>
        </p:nvPicPr>
        <p:blipFill>
          <a:blip r:embed="rId3"/>
          <a:stretch>
            <a:fillRect/>
          </a:stretch>
        </p:blipFill>
        <p:spPr>
          <a:xfrm>
            <a:off x="3507005" y="1052736"/>
            <a:ext cx="2274005" cy="2499577"/>
          </a:xfrm>
          <a:prstGeom prst="rect">
            <a:avLst/>
          </a:prstGeom>
        </p:spPr>
      </p:pic>
    </p:spTree>
    <p:extLst>
      <p:ext uri="{BB962C8B-B14F-4D97-AF65-F5344CB8AC3E}">
        <p14:creationId xmlns:p14="http://schemas.microsoft.com/office/powerpoint/2010/main" val="545012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99384038"/>
              </p:ext>
            </p:extLst>
          </p:nvPr>
        </p:nvGraphicFramePr>
        <p:xfrm>
          <a:off x="251519" y="404664"/>
          <a:ext cx="8280920" cy="1224136"/>
        </p:xfrm>
        <a:graphic>
          <a:graphicData uri="http://schemas.openxmlformats.org/drawingml/2006/table">
            <a:tbl>
              <a:tblPr firstRow="1" firstCol="1" lastRow="1" lastCol="1" bandRow="1" bandCol="1">
                <a:tableStyleId>{5C22544A-7EE6-4342-B048-85BDC9FD1C3A}</a:tableStyleId>
              </a:tblPr>
              <a:tblGrid>
                <a:gridCol w="1848420">
                  <a:extLst>
                    <a:ext uri="{9D8B030D-6E8A-4147-A177-3AD203B41FA5}">
                      <a16:colId xmlns:a16="http://schemas.microsoft.com/office/drawing/2014/main" val="20000"/>
                    </a:ext>
                  </a:extLst>
                </a:gridCol>
                <a:gridCol w="1433688">
                  <a:extLst>
                    <a:ext uri="{9D8B030D-6E8A-4147-A177-3AD203B41FA5}">
                      <a16:colId xmlns:a16="http://schemas.microsoft.com/office/drawing/2014/main" val="20001"/>
                    </a:ext>
                  </a:extLst>
                </a:gridCol>
                <a:gridCol w="1641054">
                  <a:extLst>
                    <a:ext uri="{9D8B030D-6E8A-4147-A177-3AD203B41FA5}">
                      <a16:colId xmlns:a16="http://schemas.microsoft.com/office/drawing/2014/main" val="20002"/>
                    </a:ext>
                  </a:extLst>
                </a:gridCol>
                <a:gridCol w="1641910">
                  <a:extLst>
                    <a:ext uri="{9D8B030D-6E8A-4147-A177-3AD203B41FA5}">
                      <a16:colId xmlns:a16="http://schemas.microsoft.com/office/drawing/2014/main" val="20003"/>
                    </a:ext>
                  </a:extLst>
                </a:gridCol>
                <a:gridCol w="1715848">
                  <a:extLst>
                    <a:ext uri="{9D8B030D-6E8A-4147-A177-3AD203B41FA5}">
                      <a16:colId xmlns:a16="http://schemas.microsoft.com/office/drawing/2014/main" val="20004"/>
                    </a:ext>
                  </a:extLst>
                </a:gridCol>
              </a:tblGrid>
              <a:tr h="244827">
                <a:tc rowSpan="2">
                  <a:txBody>
                    <a:bodyPr/>
                    <a:lstStyle/>
                    <a:p>
                      <a:pPr>
                        <a:spcAft>
                          <a:spcPts val="0"/>
                        </a:spcAft>
                      </a:pPr>
                      <a:r>
                        <a:rPr lang="en-US" sz="1600" dirty="0">
                          <a:effectLst/>
                        </a:rPr>
                        <a:t>How often do you take part in the competitions?</a:t>
                      </a:r>
                      <a:endParaRPr lang="ru-R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Never</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Rarely</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400">
                          <a:effectLst/>
                        </a:rPr>
                        <a:t>Sometimes</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Often</a:t>
                      </a:r>
                      <a:endParaRPr lang="ru-RU"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79309">
                <a:tc vMerge="1">
                  <a:txBody>
                    <a:bodyPr/>
                    <a:lstStyle/>
                    <a:p>
                      <a:endParaRPr lang="ru-RU"/>
                    </a:p>
                  </a:txBody>
                  <a:tcPr/>
                </a:tc>
                <a:tc>
                  <a:txBody>
                    <a:bodyPr/>
                    <a:lstStyle/>
                    <a:p>
                      <a:pPr>
                        <a:spcAft>
                          <a:spcPts val="0"/>
                        </a:spcAft>
                      </a:pPr>
                      <a:r>
                        <a:rPr lang="en-US" sz="2600" dirty="0">
                          <a:effectLst/>
                        </a:rPr>
                        <a:t> </a:t>
                      </a:r>
                      <a:endParaRPr lang="ru-RU"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600">
                          <a:effectLst/>
                        </a:rPr>
                        <a:t> </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600">
                          <a:effectLst/>
                        </a:rPr>
                        <a:t> </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600" dirty="0">
                          <a:effectLst/>
                        </a:rPr>
                        <a:t> </a:t>
                      </a:r>
                      <a:endParaRPr lang="ru-RU"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81839567"/>
              </p:ext>
            </p:extLst>
          </p:nvPr>
        </p:nvGraphicFramePr>
        <p:xfrm>
          <a:off x="251519" y="2564904"/>
          <a:ext cx="8280921" cy="1584176"/>
        </p:xfrm>
        <a:graphic>
          <a:graphicData uri="http://schemas.openxmlformats.org/drawingml/2006/table">
            <a:tbl>
              <a:tblPr firstRow="1" firstCol="1" lastRow="1" lastCol="1" bandRow="1" bandCol="1">
                <a:tableStyleId>{5C22544A-7EE6-4342-B048-85BDC9FD1C3A}</a:tableStyleId>
              </a:tblPr>
              <a:tblGrid>
                <a:gridCol w="1806746">
                  <a:extLst>
                    <a:ext uri="{9D8B030D-6E8A-4147-A177-3AD203B41FA5}">
                      <a16:colId xmlns:a16="http://schemas.microsoft.com/office/drawing/2014/main" val="20000"/>
                    </a:ext>
                  </a:extLst>
                </a:gridCol>
                <a:gridCol w="1103561">
                  <a:extLst>
                    <a:ext uri="{9D8B030D-6E8A-4147-A177-3AD203B41FA5}">
                      <a16:colId xmlns:a16="http://schemas.microsoft.com/office/drawing/2014/main" val="20001"/>
                    </a:ext>
                  </a:extLst>
                </a:gridCol>
                <a:gridCol w="1342233">
                  <a:extLst>
                    <a:ext uri="{9D8B030D-6E8A-4147-A177-3AD203B41FA5}">
                      <a16:colId xmlns:a16="http://schemas.microsoft.com/office/drawing/2014/main" val="20002"/>
                    </a:ext>
                  </a:extLst>
                </a:gridCol>
                <a:gridCol w="1342233">
                  <a:extLst>
                    <a:ext uri="{9D8B030D-6E8A-4147-A177-3AD203B41FA5}">
                      <a16:colId xmlns:a16="http://schemas.microsoft.com/office/drawing/2014/main" val="20003"/>
                    </a:ext>
                  </a:extLst>
                </a:gridCol>
                <a:gridCol w="1343074">
                  <a:extLst>
                    <a:ext uri="{9D8B030D-6E8A-4147-A177-3AD203B41FA5}">
                      <a16:colId xmlns:a16="http://schemas.microsoft.com/office/drawing/2014/main" val="20004"/>
                    </a:ext>
                  </a:extLst>
                </a:gridCol>
                <a:gridCol w="1343074">
                  <a:extLst>
                    <a:ext uri="{9D8B030D-6E8A-4147-A177-3AD203B41FA5}">
                      <a16:colId xmlns:a16="http://schemas.microsoft.com/office/drawing/2014/main" val="20005"/>
                    </a:ext>
                  </a:extLst>
                </a:gridCol>
              </a:tblGrid>
              <a:tr h="678932">
                <a:tc rowSpan="2">
                  <a:txBody>
                    <a:bodyPr/>
                    <a:lstStyle/>
                    <a:p>
                      <a:pPr>
                        <a:spcAft>
                          <a:spcPts val="0"/>
                        </a:spcAft>
                      </a:pPr>
                      <a:r>
                        <a:rPr lang="en-US" sz="1600" dirty="0">
                          <a:effectLst/>
                        </a:rPr>
                        <a:t>To participate in the competitions is a waste of time</a:t>
                      </a:r>
                      <a:endParaRPr lang="ru-R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Disagree</a:t>
                      </a:r>
                      <a:endParaRPr lang="ru-RU" sz="1400">
                        <a:effectLst/>
                      </a:endParaRPr>
                    </a:p>
                    <a:p>
                      <a:pPr>
                        <a:spcAft>
                          <a:spcPts val="0"/>
                        </a:spcAft>
                      </a:pPr>
                      <a:r>
                        <a:rPr lang="en-US" sz="1400">
                          <a:effectLst/>
                        </a:rPr>
                        <a:t>strongly</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Disagree</a:t>
                      </a:r>
                      <a:endParaRPr lang="ru-RU" sz="1400">
                        <a:effectLst/>
                      </a:endParaRPr>
                    </a:p>
                    <a:p>
                      <a:pPr>
                        <a:spcAft>
                          <a:spcPts val="0"/>
                        </a:spcAft>
                      </a:pPr>
                      <a:r>
                        <a:rPr lang="en-US" sz="1400">
                          <a:effectLst/>
                        </a:rPr>
                        <a:t>somewhat</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400">
                          <a:effectLst/>
                        </a:rPr>
                        <a:t>Do not agree or disagree</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400">
                          <a:effectLst/>
                        </a:rPr>
                        <a:t>Agree somewhat</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Agree </a:t>
                      </a:r>
                      <a:endParaRPr lang="ru-RU" sz="1400" dirty="0">
                        <a:effectLst/>
                      </a:endParaRPr>
                    </a:p>
                    <a:p>
                      <a:pPr>
                        <a:spcAft>
                          <a:spcPts val="0"/>
                        </a:spcAft>
                      </a:pPr>
                      <a:r>
                        <a:rPr lang="en-US" sz="1400" dirty="0">
                          <a:effectLst/>
                        </a:rPr>
                        <a:t>strongly</a:t>
                      </a:r>
                      <a:endParaRPr lang="ru-RU"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05244">
                <a:tc vMerge="1">
                  <a:txBody>
                    <a:bodyPr/>
                    <a:lstStyle/>
                    <a:p>
                      <a:endParaRPr lang="ru-RU"/>
                    </a:p>
                  </a:txBody>
                  <a:tcPr/>
                </a:tc>
                <a:tc>
                  <a:txBody>
                    <a:bodyPr/>
                    <a:lstStyle/>
                    <a:p>
                      <a:pPr>
                        <a:spcAft>
                          <a:spcPts val="0"/>
                        </a:spcAft>
                      </a:pPr>
                      <a:r>
                        <a:rPr lang="en-US" sz="1400">
                          <a:effectLst/>
                        </a:rPr>
                        <a:t> </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400">
                          <a:effectLst/>
                        </a:rPr>
                        <a:t> </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400">
                          <a:effectLst/>
                        </a:rPr>
                        <a:t> </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400">
                          <a:effectLst/>
                        </a:rPr>
                        <a:t> </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400" dirty="0">
                          <a:effectLst/>
                        </a:rPr>
                        <a:t> </a:t>
                      </a:r>
                      <a:endParaRPr lang="ru-RU"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047890742"/>
              </p:ext>
            </p:extLst>
          </p:nvPr>
        </p:nvGraphicFramePr>
        <p:xfrm>
          <a:off x="251519" y="4581128"/>
          <a:ext cx="8280921" cy="1440160"/>
        </p:xfrm>
        <a:graphic>
          <a:graphicData uri="http://schemas.openxmlformats.org/drawingml/2006/table">
            <a:tbl>
              <a:tblPr firstRow="1" firstCol="1" lastRow="1" lastCol="1" bandRow="1" bandCol="1">
                <a:tableStyleId>{5C22544A-7EE6-4342-B048-85BDC9FD1C3A}</a:tableStyleId>
              </a:tblPr>
              <a:tblGrid>
                <a:gridCol w="1882025">
                  <a:extLst>
                    <a:ext uri="{9D8B030D-6E8A-4147-A177-3AD203B41FA5}">
                      <a16:colId xmlns:a16="http://schemas.microsoft.com/office/drawing/2014/main" val="20000"/>
                    </a:ext>
                  </a:extLst>
                </a:gridCol>
                <a:gridCol w="2258434">
                  <a:extLst>
                    <a:ext uri="{9D8B030D-6E8A-4147-A177-3AD203B41FA5}">
                      <a16:colId xmlns:a16="http://schemas.microsoft.com/office/drawing/2014/main" val="20001"/>
                    </a:ext>
                  </a:extLst>
                </a:gridCol>
                <a:gridCol w="2070231">
                  <a:extLst>
                    <a:ext uri="{9D8B030D-6E8A-4147-A177-3AD203B41FA5}">
                      <a16:colId xmlns:a16="http://schemas.microsoft.com/office/drawing/2014/main" val="20002"/>
                    </a:ext>
                  </a:extLst>
                </a:gridCol>
                <a:gridCol w="2070231">
                  <a:extLst>
                    <a:ext uri="{9D8B030D-6E8A-4147-A177-3AD203B41FA5}">
                      <a16:colId xmlns:a16="http://schemas.microsoft.com/office/drawing/2014/main" val="20003"/>
                    </a:ext>
                  </a:extLst>
                </a:gridCol>
              </a:tblGrid>
              <a:tr h="480053">
                <a:tc rowSpan="2">
                  <a:txBody>
                    <a:bodyPr/>
                    <a:lstStyle/>
                    <a:p>
                      <a:pPr>
                        <a:spcAft>
                          <a:spcPts val="0"/>
                        </a:spcAft>
                      </a:pPr>
                      <a:r>
                        <a:rPr lang="en-US" sz="1600" dirty="0">
                          <a:effectLst/>
                        </a:rPr>
                        <a:t>Would you like</a:t>
                      </a:r>
                      <a:endParaRPr lang="ru-RU" sz="1600" dirty="0">
                        <a:effectLst/>
                      </a:endParaRPr>
                    </a:p>
                    <a:p>
                      <a:pPr>
                        <a:spcAft>
                          <a:spcPts val="0"/>
                        </a:spcAft>
                      </a:pPr>
                      <a:r>
                        <a:rPr lang="en-US" sz="1600" dirty="0">
                          <a:effectLst/>
                        </a:rPr>
                        <a:t> to test</a:t>
                      </a:r>
                      <a:endParaRPr lang="ru-RU" sz="1600" dirty="0">
                        <a:effectLst/>
                      </a:endParaRPr>
                    </a:p>
                    <a:p>
                      <a:pPr>
                        <a:spcAft>
                          <a:spcPts val="0"/>
                        </a:spcAft>
                      </a:pPr>
                      <a:r>
                        <a:rPr lang="en-US" sz="1600" dirty="0">
                          <a:effectLst/>
                        </a:rPr>
                        <a:t> your English</a:t>
                      </a:r>
                      <a:endParaRPr lang="ru-R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Yes</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No</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Don’t know</a:t>
                      </a:r>
                      <a:endParaRPr lang="ru-RU"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60107">
                <a:tc vMerge="1">
                  <a:txBody>
                    <a:bodyPr/>
                    <a:lstStyle/>
                    <a:p>
                      <a:endParaRPr lang="ru-RU"/>
                    </a:p>
                  </a:txBody>
                  <a:tcPr/>
                </a:tc>
                <a:tc>
                  <a:txBody>
                    <a:bodyPr/>
                    <a:lstStyle/>
                    <a:p>
                      <a:pPr>
                        <a:spcAft>
                          <a:spcPts val="0"/>
                        </a:spcAft>
                      </a:pPr>
                      <a:r>
                        <a:rPr lang="en-US" sz="1400">
                          <a:effectLst/>
                        </a:rPr>
                        <a:t> </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400">
                          <a:effectLst/>
                        </a:rPr>
                        <a:t> </a:t>
                      </a:r>
                      <a:endParaRPr lang="ru-RU"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400" dirty="0">
                          <a:effectLst/>
                        </a:rPr>
                        <a:t> </a:t>
                      </a:r>
                      <a:endParaRPr lang="ru-RU"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2471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Chevron">
              <a:avLst/>
            </a:prstTxWarp>
          </a:bodyPr>
          <a:lstStyle/>
          <a:p>
            <a:pPr algn="ctr"/>
            <a:r>
              <a:rPr lang="en-US" dirty="0"/>
              <a:t> </a:t>
            </a:r>
            <a:r>
              <a:rPr lang="en-US" cap="none" dirty="0">
                <a:ln w="0"/>
                <a:solidFill>
                  <a:schemeClr val="accent1"/>
                </a:solidFill>
                <a:effectLst>
                  <a:outerShdw blurRad="38100" dist="25400" dir="5400000" algn="ctr" rotWithShape="0">
                    <a:srgbClr val="6E747A">
                      <a:alpha val="43000"/>
                    </a:srgbClr>
                  </a:outerShdw>
                </a:effectLst>
              </a:rPr>
              <a:t>Priorities</a:t>
            </a:r>
            <a:endParaRPr lang="ru-RU" cap="none" dirty="0">
              <a:ln w="0"/>
              <a:solidFill>
                <a:schemeClr val="accent1"/>
              </a:solidFill>
              <a:effectLst>
                <a:outerShdw blurRad="38100" dist="25400" dir="5400000" algn="ctr" rotWithShape="0">
                  <a:srgbClr val="6E747A">
                    <a:alpha val="43000"/>
                  </a:srgbClr>
                </a:outerShdw>
              </a:effectLst>
            </a:endParaRPr>
          </a:p>
        </p:txBody>
      </p:sp>
      <p:sp>
        <p:nvSpPr>
          <p:cNvPr id="3" name="Объект 2"/>
          <p:cNvSpPr>
            <a:spLocks noGrp="1"/>
          </p:cNvSpPr>
          <p:nvPr>
            <p:ph sz="quarter" idx="1"/>
          </p:nvPr>
        </p:nvSpPr>
        <p:spPr>
          <a:xfrm>
            <a:off x="1619672" y="1600200"/>
            <a:ext cx="6305128" cy="4873752"/>
          </a:xfrm>
        </p:spPr>
        <p:txBody>
          <a:bodyPr>
            <a:normAutofit lnSpcReduction="10000"/>
          </a:bodyPr>
          <a:lstStyle/>
          <a:p>
            <a:r>
              <a:rPr lang="en-US" b="1" dirty="0"/>
              <a:t> </a:t>
            </a:r>
            <a:r>
              <a:rPr lang="en-US" sz="2800" b="1" dirty="0">
                <a:solidFill>
                  <a:schemeClr val="accent6">
                    <a:lumMod val="50000"/>
                  </a:schemeClr>
                </a:solidFill>
                <a:latin typeface="Arial Black" panose="020B0A04020102020204" pitchFamily="34" charset="0"/>
              </a:rPr>
              <a:t>responsible                              </a:t>
            </a:r>
            <a:endParaRPr lang="ru-RU" sz="2800" dirty="0">
              <a:solidFill>
                <a:schemeClr val="accent6">
                  <a:lumMod val="50000"/>
                </a:schemeClr>
              </a:solidFill>
              <a:latin typeface="Arial Black" panose="020B0A04020102020204" pitchFamily="34" charset="0"/>
            </a:endParaRPr>
          </a:p>
          <a:p>
            <a:r>
              <a:rPr lang="en-US" sz="2800" b="1" dirty="0" smtClean="0">
                <a:solidFill>
                  <a:schemeClr val="accent6">
                    <a:lumMod val="50000"/>
                  </a:schemeClr>
                </a:solidFill>
                <a:latin typeface="Arial Black" panose="020B0A04020102020204" pitchFamily="34" charset="0"/>
              </a:rPr>
              <a:t> </a:t>
            </a:r>
            <a:r>
              <a:rPr lang="en-US" sz="2800" b="1" dirty="0">
                <a:solidFill>
                  <a:schemeClr val="accent6">
                    <a:lumMod val="50000"/>
                  </a:schemeClr>
                </a:solidFill>
                <a:latin typeface="Arial Black" panose="020B0A04020102020204" pitchFamily="34" charset="0"/>
              </a:rPr>
              <a:t>industrious</a:t>
            </a:r>
            <a:endParaRPr lang="ru-RU" sz="2800" dirty="0">
              <a:solidFill>
                <a:schemeClr val="accent6">
                  <a:lumMod val="50000"/>
                </a:schemeClr>
              </a:solidFill>
              <a:latin typeface="Arial Black" panose="020B0A04020102020204" pitchFamily="34" charset="0"/>
            </a:endParaRPr>
          </a:p>
          <a:p>
            <a:r>
              <a:rPr lang="en-US" sz="2800" b="1" dirty="0" smtClean="0">
                <a:solidFill>
                  <a:schemeClr val="accent6">
                    <a:lumMod val="50000"/>
                  </a:schemeClr>
                </a:solidFill>
                <a:latin typeface="Arial Black" panose="020B0A04020102020204" pitchFamily="34" charset="0"/>
              </a:rPr>
              <a:t> </a:t>
            </a:r>
            <a:r>
              <a:rPr lang="en-US" sz="2800" b="1" dirty="0">
                <a:solidFill>
                  <a:schemeClr val="accent6">
                    <a:lumMod val="50000"/>
                  </a:schemeClr>
                </a:solidFill>
                <a:latin typeface="Arial Black" panose="020B0A04020102020204" pitchFamily="34" charset="0"/>
              </a:rPr>
              <a:t>curious </a:t>
            </a:r>
            <a:endParaRPr lang="ru-RU" sz="2800" dirty="0">
              <a:solidFill>
                <a:schemeClr val="accent6">
                  <a:lumMod val="50000"/>
                </a:schemeClr>
              </a:solidFill>
              <a:latin typeface="Arial Black" panose="020B0A04020102020204" pitchFamily="34" charset="0"/>
            </a:endParaRPr>
          </a:p>
          <a:p>
            <a:r>
              <a:rPr lang="en-US" sz="2800" b="1" dirty="0">
                <a:solidFill>
                  <a:schemeClr val="accent6">
                    <a:lumMod val="50000"/>
                  </a:schemeClr>
                </a:solidFill>
                <a:latin typeface="Arial Black" panose="020B0A04020102020204" pitchFamily="34" charset="0"/>
              </a:rPr>
              <a:t> </a:t>
            </a:r>
            <a:r>
              <a:rPr lang="en-US" sz="2800" b="1" dirty="0" smtClean="0">
                <a:solidFill>
                  <a:schemeClr val="accent6">
                    <a:lumMod val="50000"/>
                  </a:schemeClr>
                </a:solidFill>
                <a:latin typeface="Arial Black" panose="020B0A04020102020204" pitchFamily="34" charset="0"/>
              </a:rPr>
              <a:t>serious                          </a:t>
            </a:r>
            <a:endParaRPr lang="ru-RU" sz="2800" dirty="0">
              <a:solidFill>
                <a:schemeClr val="accent6">
                  <a:lumMod val="50000"/>
                </a:schemeClr>
              </a:solidFill>
              <a:latin typeface="Arial Black" panose="020B0A04020102020204" pitchFamily="34" charset="0"/>
            </a:endParaRPr>
          </a:p>
          <a:p>
            <a:r>
              <a:rPr lang="en-US" sz="2800" b="1" dirty="0">
                <a:solidFill>
                  <a:schemeClr val="accent6">
                    <a:lumMod val="50000"/>
                  </a:schemeClr>
                </a:solidFill>
                <a:latin typeface="Arial Black" panose="020B0A04020102020204" pitchFamily="34" charset="0"/>
              </a:rPr>
              <a:t> </a:t>
            </a:r>
            <a:r>
              <a:rPr lang="en-US" sz="2800" b="1" dirty="0" smtClean="0">
                <a:solidFill>
                  <a:schemeClr val="accent6">
                    <a:lumMod val="50000"/>
                  </a:schemeClr>
                </a:solidFill>
                <a:latin typeface="Arial Black" panose="020B0A04020102020204" pitchFamily="34" charset="0"/>
              </a:rPr>
              <a:t>creative </a:t>
            </a:r>
            <a:endParaRPr lang="ru-RU" sz="2800" dirty="0">
              <a:solidFill>
                <a:schemeClr val="accent6">
                  <a:lumMod val="50000"/>
                </a:schemeClr>
              </a:solidFill>
              <a:latin typeface="Arial Black" panose="020B0A04020102020204" pitchFamily="34" charset="0"/>
            </a:endParaRPr>
          </a:p>
          <a:p>
            <a:r>
              <a:rPr lang="en-US" sz="2800" b="1" dirty="0">
                <a:solidFill>
                  <a:schemeClr val="accent6">
                    <a:lumMod val="50000"/>
                  </a:schemeClr>
                </a:solidFill>
                <a:latin typeface="Arial Black" panose="020B0A04020102020204" pitchFamily="34" charset="0"/>
              </a:rPr>
              <a:t> </a:t>
            </a:r>
            <a:r>
              <a:rPr lang="en-US" sz="2800" b="1" dirty="0" smtClean="0">
                <a:solidFill>
                  <a:schemeClr val="accent6">
                    <a:lumMod val="50000"/>
                  </a:schemeClr>
                </a:solidFill>
                <a:latin typeface="Arial Black" panose="020B0A04020102020204" pitchFamily="34" charset="0"/>
              </a:rPr>
              <a:t>helpful</a:t>
            </a:r>
            <a:endParaRPr lang="ru-RU" sz="2800" dirty="0">
              <a:solidFill>
                <a:schemeClr val="accent6">
                  <a:lumMod val="50000"/>
                </a:schemeClr>
              </a:solidFill>
              <a:latin typeface="Arial Black" panose="020B0A04020102020204" pitchFamily="34" charset="0"/>
            </a:endParaRPr>
          </a:p>
          <a:p>
            <a:r>
              <a:rPr lang="en-US" sz="2800" b="1" dirty="0">
                <a:solidFill>
                  <a:schemeClr val="accent6">
                    <a:lumMod val="50000"/>
                  </a:schemeClr>
                </a:solidFill>
                <a:latin typeface="Arial Black" panose="020B0A04020102020204" pitchFamily="34" charset="0"/>
              </a:rPr>
              <a:t> </a:t>
            </a:r>
            <a:r>
              <a:rPr lang="en-US" sz="2800" b="1" dirty="0" smtClean="0">
                <a:solidFill>
                  <a:schemeClr val="accent6">
                    <a:lumMod val="50000"/>
                  </a:schemeClr>
                </a:solidFill>
                <a:latin typeface="Arial Black" panose="020B0A04020102020204" pitchFamily="34" charset="0"/>
              </a:rPr>
              <a:t>friendly</a:t>
            </a:r>
            <a:endParaRPr lang="ru-RU" sz="2800" dirty="0">
              <a:solidFill>
                <a:schemeClr val="accent6">
                  <a:lumMod val="50000"/>
                </a:schemeClr>
              </a:solidFill>
              <a:latin typeface="Arial Black" panose="020B0A04020102020204" pitchFamily="34" charset="0"/>
            </a:endParaRPr>
          </a:p>
          <a:p>
            <a:r>
              <a:rPr lang="en-US" sz="2800" b="1" dirty="0" smtClean="0">
                <a:solidFill>
                  <a:schemeClr val="accent6">
                    <a:lumMod val="50000"/>
                  </a:schemeClr>
                </a:solidFill>
                <a:latin typeface="Arial Black" panose="020B0A04020102020204" pitchFamily="34" charset="0"/>
              </a:rPr>
              <a:t> energetic</a:t>
            </a:r>
            <a:endParaRPr lang="ru-RU" sz="2800" dirty="0">
              <a:solidFill>
                <a:schemeClr val="accent6">
                  <a:lumMod val="50000"/>
                </a:schemeClr>
              </a:solidFill>
              <a:latin typeface="Arial Black" panose="020B0A04020102020204" pitchFamily="34" charset="0"/>
            </a:endParaRPr>
          </a:p>
          <a:p>
            <a:r>
              <a:rPr lang="en-US" sz="2800" b="1" dirty="0" smtClean="0">
                <a:solidFill>
                  <a:schemeClr val="accent6">
                    <a:lumMod val="50000"/>
                  </a:schemeClr>
                </a:solidFill>
                <a:latin typeface="Arial Black" panose="020B0A04020102020204" pitchFamily="34" charset="0"/>
              </a:rPr>
              <a:t> </a:t>
            </a:r>
            <a:r>
              <a:rPr lang="en-US" sz="2800" b="1" dirty="0">
                <a:solidFill>
                  <a:schemeClr val="accent6">
                    <a:lumMod val="50000"/>
                  </a:schemeClr>
                </a:solidFill>
                <a:latin typeface="Arial Black" panose="020B0A04020102020204" pitchFamily="34" charset="0"/>
              </a:rPr>
              <a:t>sociable</a:t>
            </a:r>
            <a:endParaRPr lang="ru-RU" sz="2800" dirty="0">
              <a:solidFill>
                <a:schemeClr val="accent6">
                  <a:lumMod val="50000"/>
                </a:schemeClr>
              </a:solidFill>
              <a:latin typeface="Arial Black" panose="020B0A04020102020204" pitchFamily="34" charset="0"/>
            </a:endParaRPr>
          </a:p>
          <a:p>
            <a:r>
              <a:rPr lang="en-US" sz="2800" b="1" dirty="0">
                <a:solidFill>
                  <a:schemeClr val="accent6">
                    <a:lumMod val="50000"/>
                  </a:schemeClr>
                </a:solidFill>
                <a:latin typeface="Arial Black" panose="020B0A04020102020204" pitchFamily="34" charset="0"/>
              </a:rPr>
              <a:t> </a:t>
            </a:r>
            <a:r>
              <a:rPr lang="en-US" sz="2800" b="1" dirty="0" smtClean="0">
                <a:solidFill>
                  <a:schemeClr val="accent6">
                    <a:lumMod val="50000"/>
                  </a:schemeClr>
                </a:solidFill>
                <a:latin typeface="Arial Black" panose="020B0A04020102020204" pitchFamily="34" charset="0"/>
              </a:rPr>
              <a:t>hospitable</a:t>
            </a:r>
            <a:endParaRPr lang="ru-RU" sz="2800" dirty="0">
              <a:solidFill>
                <a:schemeClr val="accent6">
                  <a:lumMod val="50000"/>
                </a:schemeClr>
              </a:solidFill>
              <a:latin typeface="Arial Black" panose="020B0A04020102020204" pitchFamily="34" charset="0"/>
            </a:endParaRPr>
          </a:p>
        </p:txBody>
      </p:sp>
      <p:pic>
        <p:nvPicPr>
          <p:cNvPr id="5" name="Рисунок 4"/>
          <p:cNvPicPr>
            <a:picLocks noChangeAspect="1"/>
          </p:cNvPicPr>
          <p:nvPr/>
        </p:nvPicPr>
        <p:blipFill>
          <a:blip r:embed="rId2" cstate="print"/>
          <a:stretch>
            <a:fillRect/>
          </a:stretch>
        </p:blipFill>
        <p:spPr>
          <a:xfrm>
            <a:off x="6084168" y="3356992"/>
            <a:ext cx="2160240" cy="2175931"/>
          </a:xfrm>
          <a:prstGeom prst="rect">
            <a:avLst/>
          </a:prstGeom>
        </p:spPr>
      </p:pic>
    </p:spTree>
    <p:extLst>
      <p:ext uri="{BB962C8B-B14F-4D97-AF65-F5344CB8AC3E}">
        <p14:creationId xmlns:p14="http://schemas.microsoft.com/office/powerpoint/2010/main" val="482552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7467600" cy="1800200"/>
          </a:xfrm>
        </p:spPr>
        <p:txBody>
          <a:bodyPr>
            <a:prstTxWarp prst="textStop">
              <a:avLst/>
            </a:prstTxWarp>
            <a:normAutofit fontScale="90000"/>
          </a:bodyPr>
          <a:lstStyle/>
          <a:p>
            <a:pPr algn="ctr"/>
            <a:r>
              <a:rPr lang="en-US" b="1" dirty="0">
                <a:solidFill>
                  <a:schemeClr val="tx2">
                    <a:lumMod val="60000"/>
                    <a:lumOff val="40000"/>
                  </a:schemeClr>
                </a:solidFill>
                <a:latin typeface="Arial Black" panose="020B0A04020102020204" pitchFamily="34" charset="0"/>
              </a:rPr>
              <a:t>Finish these sentences and</a:t>
            </a:r>
            <a:r>
              <a:rPr lang="ru-RU" dirty="0">
                <a:solidFill>
                  <a:schemeClr val="tx2">
                    <a:lumMod val="60000"/>
                    <a:lumOff val="40000"/>
                  </a:schemeClr>
                </a:solidFill>
                <a:latin typeface="Arial Black" panose="020B0A04020102020204" pitchFamily="34" charset="0"/>
              </a:rPr>
              <a:t/>
            </a:r>
            <a:br>
              <a:rPr lang="ru-RU" dirty="0">
                <a:solidFill>
                  <a:schemeClr val="tx2">
                    <a:lumMod val="60000"/>
                    <a:lumOff val="40000"/>
                  </a:schemeClr>
                </a:solidFill>
                <a:latin typeface="Arial Black" panose="020B0A04020102020204" pitchFamily="34" charset="0"/>
              </a:rPr>
            </a:br>
            <a:r>
              <a:rPr lang="en-US" b="1" dirty="0">
                <a:solidFill>
                  <a:schemeClr val="tx2">
                    <a:lumMod val="60000"/>
                    <a:lumOff val="40000"/>
                  </a:schemeClr>
                </a:solidFill>
                <a:latin typeface="Arial Black" panose="020B0A04020102020204" pitchFamily="34" charset="0"/>
              </a:rPr>
              <a:t> make up a story about yourself</a:t>
            </a:r>
            <a:r>
              <a:rPr lang="ru-RU" dirty="0">
                <a:solidFill>
                  <a:schemeClr val="tx2">
                    <a:lumMod val="60000"/>
                    <a:lumOff val="40000"/>
                  </a:schemeClr>
                </a:solidFill>
                <a:latin typeface="Arial Black" panose="020B0A04020102020204" pitchFamily="34" charset="0"/>
              </a:rPr>
              <a:t/>
            </a:r>
            <a:br>
              <a:rPr lang="ru-RU" dirty="0">
                <a:solidFill>
                  <a:schemeClr val="tx2">
                    <a:lumMod val="60000"/>
                    <a:lumOff val="40000"/>
                  </a:schemeClr>
                </a:solidFill>
                <a:latin typeface="Arial Black" panose="020B0A04020102020204" pitchFamily="34" charset="0"/>
              </a:rPr>
            </a:br>
            <a:r>
              <a:rPr lang="en-US" b="1" dirty="0"/>
              <a:t> </a:t>
            </a:r>
            <a:r>
              <a:rPr lang="ru-RU" dirty="0"/>
              <a:t/>
            </a:r>
            <a:br>
              <a:rPr lang="ru-RU" dirty="0"/>
            </a:br>
            <a:endParaRPr lang="ru-RU" dirty="0"/>
          </a:p>
        </p:txBody>
      </p:sp>
      <p:sp>
        <p:nvSpPr>
          <p:cNvPr id="3" name="Объект 2"/>
          <p:cNvSpPr>
            <a:spLocks noGrp="1"/>
          </p:cNvSpPr>
          <p:nvPr>
            <p:ph sz="quarter" idx="1"/>
          </p:nvPr>
        </p:nvSpPr>
        <p:spPr>
          <a:xfrm>
            <a:off x="1043608" y="2204864"/>
            <a:ext cx="6881192" cy="4269088"/>
          </a:xfrm>
        </p:spPr>
        <p:txBody>
          <a:bodyPr>
            <a:normAutofit lnSpcReduction="10000"/>
          </a:bodyPr>
          <a:lstStyle/>
          <a:p>
            <a:r>
              <a:rPr lang="en-US" sz="2800" b="1" dirty="0" smtClean="0">
                <a:solidFill>
                  <a:schemeClr val="accent6">
                    <a:lumMod val="50000"/>
                  </a:schemeClr>
                </a:solidFill>
              </a:rPr>
              <a:t>I respect people who </a:t>
            </a:r>
          </a:p>
          <a:p>
            <a:r>
              <a:rPr lang="en-US" sz="2800" b="1" dirty="0" smtClean="0">
                <a:solidFill>
                  <a:schemeClr val="accent6">
                    <a:lumMod val="50000"/>
                  </a:schemeClr>
                </a:solidFill>
              </a:rPr>
              <a:t>I enjoy music which</a:t>
            </a:r>
            <a:endParaRPr lang="ru-RU" sz="2800" b="1" dirty="0" smtClean="0">
              <a:solidFill>
                <a:schemeClr val="accent6">
                  <a:lumMod val="50000"/>
                </a:schemeClr>
              </a:solidFill>
            </a:endParaRPr>
          </a:p>
          <a:p>
            <a:r>
              <a:rPr lang="en-US" sz="2800" b="1" dirty="0" smtClean="0">
                <a:solidFill>
                  <a:schemeClr val="accent6">
                    <a:lumMod val="50000"/>
                  </a:schemeClr>
                </a:solidFill>
              </a:rPr>
              <a:t>I</a:t>
            </a:r>
            <a:r>
              <a:rPr lang="ru-RU" sz="2800" b="1" dirty="0" smtClean="0">
                <a:solidFill>
                  <a:schemeClr val="accent6">
                    <a:lumMod val="50000"/>
                  </a:schemeClr>
                </a:solidFill>
              </a:rPr>
              <a:t> </a:t>
            </a:r>
            <a:r>
              <a:rPr lang="en-US" sz="2800" b="1" dirty="0" smtClean="0">
                <a:solidFill>
                  <a:schemeClr val="accent6">
                    <a:lumMod val="50000"/>
                  </a:schemeClr>
                </a:solidFill>
              </a:rPr>
              <a:t>couldn’t</a:t>
            </a:r>
            <a:r>
              <a:rPr lang="ru-RU" sz="2800" b="1" dirty="0" smtClean="0">
                <a:solidFill>
                  <a:schemeClr val="accent6">
                    <a:lumMod val="50000"/>
                  </a:schemeClr>
                </a:solidFill>
              </a:rPr>
              <a:t> </a:t>
            </a:r>
            <a:r>
              <a:rPr lang="en-US" sz="2800" b="1" dirty="0" smtClean="0">
                <a:solidFill>
                  <a:schemeClr val="accent6">
                    <a:lumMod val="50000"/>
                  </a:schemeClr>
                </a:solidFill>
              </a:rPr>
              <a:t>live</a:t>
            </a:r>
            <a:r>
              <a:rPr lang="ru-RU" sz="2800" b="1" dirty="0" smtClean="0">
                <a:solidFill>
                  <a:schemeClr val="accent6">
                    <a:lumMod val="50000"/>
                  </a:schemeClr>
                </a:solidFill>
              </a:rPr>
              <a:t> </a:t>
            </a:r>
            <a:r>
              <a:rPr lang="en-US" sz="2800" b="1" dirty="0" smtClean="0">
                <a:solidFill>
                  <a:schemeClr val="accent6">
                    <a:lumMod val="50000"/>
                  </a:schemeClr>
                </a:solidFill>
              </a:rPr>
              <a:t>without</a:t>
            </a:r>
            <a:endParaRPr lang="ru-RU" sz="2800" b="1" dirty="0" smtClean="0">
              <a:solidFill>
                <a:schemeClr val="accent6">
                  <a:lumMod val="50000"/>
                </a:schemeClr>
              </a:solidFill>
            </a:endParaRPr>
          </a:p>
          <a:p>
            <a:r>
              <a:rPr lang="en-US" sz="2800" b="1" dirty="0" smtClean="0">
                <a:solidFill>
                  <a:schemeClr val="accent6">
                    <a:lumMod val="50000"/>
                  </a:schemeClr>
                </a:solidFill>
              </a:rPr>
              <a:t>My</a:t>
            </a:r>
            <a:r>
              <a:rPr lang="ru-RU" sz="2800" b="1" dirty="0" smtClean="0">
                <a:solidFill>
                  <a:schemeClr val="accent6">
                    <a:lumMod val="50000"/>
                  </a:schemeClr>
                </a:solidFill>
              </a:rPr>
              <a:t> </a:t>
            </a:r>
            <a:r>
              <a:rPr lang="en-US" sz="2800" b="1" dirty="0" smtClean="0">
                <a:solidFill>
                  <a:schemeClr val="accent6">
                    <a:lumMod val="50000"/>
                  </a:schemeClr>
                </a:solidFill>
              </a:rPr>
              <a:t>lucky</a:t>
            </a:r>
            <a:r>
              <a:rPr lang="ru-RU" sz="2800" b="1" dirty="0" smtClean="0">
                <a:solidFill>
                  <a:schemeClr val="accent6">
                    <a:lumMod val="50000"/>
                  </a:schemeClr>
                </a:solidFill>
              </a:rPr>
              <a:t> </a:t>
            </a:r>
            <a:r>
              <a:rPr lang="en-US" sz="2800" b="1" dirty="0" smtClean="0">
                <a:solidFill>
                  <a:schemeClr val="accent6">
                    <a:lumMod val="50000"/>
                  </a:schemeClr>
                </a:solidFill>
              </a:rPr>
              <a:t>number</a:t>
            </a:r>
            <a:r>
              <a:rPr lang="ru-RU" sz="2800" b="1" dirty="0" smtClean="0">
                <a:solidFill>
                  <a:schemeClr val="accent6">
                    <a:lumMod val="50000"/>
                  </a:schemeClr>
                </a:solidFill>
              </a:rPr>
              <a:t> </a:t>
            </a:r>
            <a:r>
              <a:rPr lang="en-US" sz="2800" b="1" dirty="0" smtClean="0">
                <a:solidFill>
                  <a:schemeClr val="accent6">
                    <a:lumMod val="50000"/>
                  </a:schemeClr>
                </a:solidFill>
              </a:rPr>
              <a:t>is   </a:t>
            </a:r>
            <a:endParaRPr lang="ru-RU" sz="2800" b="1" dirty="0">
              <a:solidFill>
                <a:schemeClr val="accent6">
                  <a:lumMod val="50000"/>
                </a:schemeClr>
              </a:solidFill>
            </a:endParaRPr>
          </a:p>
          <a:p>
            <a:r>
              <a:rPr lang="en-US" sz="2800" b="1" dirty="0" smtClean="0">
                <a:solidFill>
                  <a:schemeClr val="accent6">
                    <a:lumMod val="50000"/>
                  </a:schemeClr>
                </a:solidFill>
              </a:rPr>
              <a:t>I</a:t>
            </a:r>
            <a:r>
              <a:rPr lang="ru-RU" sz="2800" b="1" dirty="0" smtClean="0">
                <a:solidFill>
                  <a:schemeClr val="accent6">
                    <a:lumMod val="50000"/>
                  </a:schemeClr>
                </a:solidFill>
              </a:rPr>
              <a:t> </a:t>
            </a:r>
            <a:r>
              <a:rPr lang="en-US" sz="2800" b="1" dirty="0" smtClean="0">
                <a:solidFill>
                  <a:schemeClr val="accent6">
                    <a:lumMod val="50000"/>
                  </a:schemeClr>
                </a:solidFill>
              </a:rPr>
              <a:t>think</a:t>
            </a:r>
            <a:r>
              <a:rPr lang="ru-RU" sz="2800" b="1" dirty="0" smtClean="0">
                <a:solidFill>
                  <a:schemeClr val="accent6">
                    <a:lumMod val="50000"/>
                  </a:schemeClr>
                </a:solidFill>
              </a:rPr>
              <a:t> </a:t>
            </a:r>
            <a:r>
              <a:rPr lang="en-US" sz="2800" b="1" dirty="0" smtClean="0">
                <a:solidFill>
                  <a:schemeClr val="accent6">
                    <a:lumMod val="50000"/>
                  </a:schemeClr>
                </a:solidFill>
              </a:rPr>
              <a:t>everybody should</a:t>
            </a:r>
            <a:endParaRPr lang="ru-RU" sz="2800" b="1" dirty="0" smtClean="0">
              <a:solidFill>
                <a:schemeClr val="accent6">
                  <a:lumMod val="50000"/>
                </a:schemeClr>
              </a:solidFill>
            </a:endParaRPr>
          </a:p>
          <a:p>
            <a:r>
              <a:rPr lang="en-US" sz="2800" b="1" dirty="0" smtClean="0">
                <a:solidFill>
                  <a:schemeClr val="accent6">
                    <a:lumMod val="50000"/>
                  </a:schemeClr>
                </a:solidFill>
              </a:rPr>
              <a:t>The last</a:t>
            </a:r>
            <a:r>
              <a:rPr lang="ru-RU" sz="2800" b="1" dirty="0" smtClean="0">
                <a:solidFill>
                  <a:schemeClr val="accent6">
                    <a:lumMod val="50000"/>
                  </a:schemeClr>
                </a:solidFill>
              </a:rPr>
              <a:t> </a:t>
            </a:r>
            <a:r>
              <a:rPr lang="en-US" sz="2800" b="1" dirty="0" smtClean="0">
                <a:solidFill>
                  <a:schemeClr val="accent6">
                    <a:lumMod val="50000"/>
                  </a:schemeClr>
                </a:solidFill>
              </a:rPr>
              <a:t>time</a:t>
            </a:r>
            <a:r>
              <a:rPr lang="ru-RU" sz="2800" b="1" dirty="0" smtClean="0">
                <a:solidFill>
                  <a:schemeClr val="accent6">
                    <a:lumMod val="50000"/>
                  </a:schemeClr>
                </a:solidFill>
              </a:rPr>
              <a:t> </a:t>
            </a:r>
            <a:r>
              <a:rPr lang="en-US" sz="2800" b="1" dirty="0" smtClean="0">
                <a:solidFill>
                  <a:schemeClr val="accent6">
                    <a:lumMod val="50000"/>
                  </a:schemeClr>
                </a:solidFill>
              </a:rPr>
              <a:t>I</a:t>
            </a:r>
            <a:r>
              <a:rPr lang="ru-RU" sz="2800" b="1" dirty="0" smtClean="0">
                <a:solidFill>
                  <a:schemeClr val="accent6">
                    <a:lumMod val="50000"/>
                  </a:schemeClr>
                </a:solidFill>
              </a:rPr>
              <a:t> </a:t>
            </a:r>
            <a:r>
              <a:rPr lang="en-US" sz="2800" b="1" dirty="0" smtClean="0">
                <a:solidFill>
                  <a:schemeClr val="accent6">
                    <a:lumMod val="50000"/>
                  </a:schemeClr>
                </a:solidFill>
              </a:rPr>
              <a:t>laughed a</a:t>
            </a:r>
            <a:r>
              <a:rPr lang="ru-RU" sz="2800" b="1" dirty="0" smtClean="0">
                <a:solidFill>
                  <a:schemeClr val="accent6">
                    <a:lumMod val="50000"/>
                  </a:schemeClr>
                </a:solidFill>
              </a:rPr>
              <a:t> </a:t>
            </a:r>
            <a:r>
              <a:rPr lang="en-US" sz="2800" b="1" dirty="0" smtClean="0">
                <a:solidFill>
                  <a:schemeClr val="accent6">
                    <a:lumMod val="50000"/>
                  </a:schemeClr>
                </a:solidFill>
              </a:rPr>
              <a:t>lot</a:t>
            </a:r>
            <a:r>
              <a:rPr lang="ru-RU" sz="2800" b="1" dirty="0" smtClean="0">
                <a:solidFill>
                  <a:schemeClr val="accent6">
                    <a:lumMod val="50000"/>
                  </a:schemeClr>
                </a:solidFill>
              </a:rPr>
              <a:t> </a:t>
            </a:r>
            <a:r>
              <a:rPr lang="en-US" sz="2800" b="1" dirty="0" smtClean="0">
                <a:solidFill>
                  <a:schemeClr val="accent6">
                    <a:lumMod val="50000"/>
                  </a:schemeClr>
                </a:solidFill>
              </a:rPr>
              <a:t>was </a:t>
            </a:r>
            <a:endParaRPr lang="ru-RU" sz="2800" b="1" dirty="0" smtClean="0">
              <a:solidFill>
                <a:schemeClr val="accent6">
                  <a:lumMod val="50000"/>
                </a:schemeClr>
              </a:solidFill>
            </a:endParaRPr>
          </a:p>
          <a:p>
            <a:r>
              <a:rPr lang="en-US" sz="2800" b="1" dirty="0" smtClean="0">
                <a:solidFill>
                  <a:schemeClr val="accent6">
                    <a:lumMod val="50000"/>
                  </a:schemeClr>
                </a:solidFill>
              </a:rPr>
              <a:t> I</a:t>
            </a:r>
            <a:r>
              <a:rPr lang="ru-RU" sz="2800" b="1" dirty="0" smtClean="0">
                <a:solidFill>
                  <a:schemeClr val="accent6">
                    <a:lumMod val="50000"/>
                  </a:schemeClr>
                </a:solidFill>
              </a:rPr>
              <a:t> </a:t>
            </a:r>
            <a:r>
              <a:rPr lang="en-US" sz="2800" b="1" dirty="0" smtClean="0">
                <a:solidFill>
                  <a:schemeClr val="accent6">
                    <a:lumMod val="50000"/>
                  </a:schemeClr>
                </a:solidFill>
              </a:rPr>
              <a:t>get bored</a:t>
            </a:r>
            <a:r>
              <a:rPr lang="ru-RU" sz="2800" b="1" dirty="0" smtClean="0">
                <a:solidFill>
                  <a:schemeClr val="accent6">
                    <a:lumMod val="50000"/>
                  </a:schemeClr>
                </a:solidFill>
              </a:rPr>
              <a:t> </a:t>
            </a:r>
            <a:r>
              <a:rPr lang="en-US" sz="2800" b="1" dirty="0" smtClean="0">
                <a:solidFill>
                  <a:schemeClr val="accent6">
                    <a:lumMod val="50000"/>
                  </a:schemeClr>
                </a:solidFill>
              </a:rPr>
              <a:t>when</a:t>
            </a:r>
            <a:endParaRPr lang="ru-RU" sz="2800" b="1" dirty="0" smtClean="0">
              <a:solidFill>
                <a:schemeClr val="accent6">
                  <a:lumMod val="50000"/>
                </a:schemeClr>
              </a:solidFill>
            </a:endParaRPr>
          </a:p>
          <a:p>
            <a:r>
              <a:rPr lang="en-US" sz="2800" b="1" dirty="0">
                <a:solidFill>
                  <a:schemeClr val="accent6">
                    <a:lumMod val="50000"/>
                  </a:schemeClr>
                </a:solidFill>
              </a:rPr>
              <a:t>I </a:t>
            </a:r>
            <a:r>
              <a:rPr lang="en-US" sz="2800" b="1" dirty="0" smtClean="0">
                <a:solidFill>
                  <a:schemeClr val="accent6">
                    <a:lumMod val="50000"/>
                  </a:schemeClr>
                </a:solidFill>
              </a:rPr>
              <a:t> like</a:t>
            </a:r>
            <a:r>
              <a:rPr lang="ru-RU" sz="2800" b="1" dirty="0" smtClean="0">
                <a:solidFill>
                  <a:schemeClr val="accent6">
                    <a:lumMod val="50000"/>
                  </a:schemeClr>
                </a:solidFill>
              </a:rPr>
              <a:t> </a:t>
            </a:r>
            <a:r>
              <a:rPr lang="en-US" sz="2800" b="1" dirty="0" smtClean="0">
                <a:solidFill>
                  <a:schemeClr val="accent6">
                    <a:lumMod val="50000"/>
                  </a:schemeClr>
                </a:solidFill>
              </a:rPr>
              <a:t>to</a:t>
            </a:r>
            <a:r>
              <a:rPr lang="ru-RU" sz="2800" b="1" dirty="0" smtClean="0">
                <a:solidFill>
                  <a:schemeClr val="accent6">
                    <a:lumMod val="50000"/>
                  </a:schemeClr>
                </a:solidFill>
              </a:rPr>
              <a:t> </a:t>
            </a:r>
            <a:r>
              <a:rPr lang="en-US" sz="2800" b="1" dirty="0" smtClean="0">
                <a:solidFill>
                  <a:schemeClr val="accent6">
                    <a:lumMod val="50000"/>
                  </a:schemeClr>
                </a:solidFill>
              </a:rPr>
              <a:t>wear</a:t>
            </a:r>
            <a:endParaRPr lang="ru-RU" sz="2800" b="1" dirty="0" smtClean="0">
              <a:solidFill>
                <a:schemeClr val="accent6">
                  <a:lumMod val="50000"/>
                </a:schemeClr>
              </a:solidFill>
            </a:endParaRPr>
          </a:p>
          <a:p>
            <a:r>
              <a:rPr lang="en-US" sz="2800" b="1" dirty="0" smtClean="0">
                <a:solidFill>
                  <a:schemeClr val="accent6">
                    <a:lumMod val="50000"/>
                  </a:schemeClr>
                </a:solidFill>
              </a:rPr>
              <a:t>If</a:t>
            </a:r>
            <a:r>
              <a:rPr lang="ru-RU" sz="2800" b="1" dirty="0" smtClean="0">
                <a:solidFill>
                  <a:schemeClr val="accent6">
                    <a:lumMod val="50000"/>
                  </a:schemeClr>
                </a:solidFill>
              </a:rPr>
              <a:t> </a:t>
            </a:r>
            <a:r>
              <a:rPr lang="en-US" sz="2800" b="1" dirty="0" smtClean="0">
                <a:solidFill>
                  <a:schemeClr val="accent6">
                    <a:lumMod val="50000"/>
                  </a:schemeClr>
                </a:solidFill>
              </a:rPr>
              <a:t>I</a:t>
            </a:r>
            <a:r>
              <a:rPr lang="ru-RU" sz="2800" b="1" dirty="0" smtClean="0">
                <a:solidFill>
                  <a:schemeClr val="accent6">
                    <a:lumMod val="50000"/>
                  </a:schemeClr>
                </a:solidFill>
              </a:rPr>
              <a:t> </a:t>
            </a:r>
            <a:r>
              <a:rPr lang="en-US" sz="2800" b="1" dirty="0" smtClean="0">
                <a:solidFill>
                  <a:schemeClr val="accent6">
                    <a:lumMod val="50000"/>
                  </a:schemeClr>
                </a:solidFill>
              </a:rPr>
              <a:t>had</a:t>
            </a:r>
            <a:r>
              <a:rPr lang="ru-RU" sz="2800" b="1" dirty="0" smtClean="0">
                <a:solidFill>
                  <a:schemeClr val="accent6">
                    <a:lumMod val="50000"/>
                  </a:schemeClr>
                </a:solidFill>
              </a:rPr>
              <a:t> </a:t>
            </a:r>
            <a:r>
              <a:rPr lang="en-US" sz="2800" b="1" dirty="0" smtClean="0">
                <a:solidFill>
                  <a:schemeClr val="accent6">
                    <a:lumMod val="50000"/>
                  </a:schemeClr>
                </a:solidFill>
              </a:rPr>
              <a:t>time</a:t>
            </a:r>
            <a:r>
              <a:rPr lang="ru-RU" sz="2800" b="1" dirty="0" smtClean="0">
                <a:solidFill>
                  <a:schemeClr val="accent6">
                    <a:lumMod val="50000"/>
                  </a:schemeClr>
                </a:solidFill>
              </a:rPr>
              <a:t> </a:t>
            </a:r>
            <a:r>
              <a:rPr lang="en-US" sz="2800" b="1" dirty="0" smtClean="0">
                <a:solidFill>
                  <a:schemeClr val="accent6">
                    <a:lumMod val="50000"/>
                  </a:schemeClr>
                </a:solidFill>
              </a:rPr>
              <a:t>and</a:t>
            </a:r>
            <a:r>
              <a:rPr lang="ru-RU" sz="2800" b="1" dirty="0" smtClean="0">
                <a:solidFill>
                  <a:schemeClr val="accent6">
                    <a:lumMod val="50000"/>
                  </a:schemeClr>
                </a:solidFill>
              </a:rPr>
              <a:t> </a:t>
            </a:r>
            <a:r>
              <a:rPr lang="en-US" sz="2800" b="1" dirty="0" smtClean="0">
                <a:solidFill>
                  <a:schemeClr val="accent6">
                    <a:lumMod val="50000"/>
                  </a:schemeClr>
                </a:solidFill>
              </a:rPr>
              <a:t>money</a:t>
            </a:r>
            <a:r>
              <a:rPr lang="ru-RU" sz="2800" b="1" dirty="0" smtClean="0">
                <a:solidFill>
                  <a:schemeClr val="accent6">
                    <a:lumMod val="50000"/>
                  </a:schemeClr>
                </a:solidFill>
              </a:rPr>
              <a:t> </a:t>
            </a:r>
            <a:r>
              <a:rPr lang="en-US" sz="2800" b="1" dirty="0" smtClean="0">
                <a:solidFill>
                  <a:schemeClr val="accent6">
                    <a:lumMod val="50000"/>
                  </a:schemeClr>
                </a:solidFill>
              </a:rPr>
              <a:t>I</a:t>
            </a:r>
            <a:r>
              <a:rPr lang="ru-RU" sz="2800" b="1" dirty="0" smtClean="0">
                <a:solidFill>
                  <a:schemeClr val="accent6">
                    <a:lumMod val="50000"/>
                  </a:schemeClr>
                </a:solidFill>
              </a:rPr>
              <a:t> </a:t>
            </a:r>
            <a:r>
              <a:rPr lang="en-US" sz="2800" b="1" dirty="0" smtClean="0">
                <a:solidFill>
                  <a:schemeClr val="accent6">
                    <a:lumMod val="50000"/>
                  </a:schemeClr>
                </a:solidFill>
              </a:rPr>
              <a:t>would</a:t>
            </a:r>
            <a:endParaRPr lang="ru-RU" sz="2800" b="1" dirty="0">
              <a:solidFill>
                <a:schemeClr val="accent6">
                  <a:lumMod val="50000"/>
                </a:schemeClr>
              </a:solidFill>
            </a:endParaRPr>
          </a:p>
          <a:p>
            <a:endParaRPr lang="ru-RU" sz="2000" dirty="0"/>
          </a:p>
          <a:p>
            <a:endParaRPr lang="ru-RU" sz="2000" dirty="0"/>
          </a:p>
          <a:p>
            <a:endParaRPr lang="ru-RU" sz="2000" dirty="0"/>
          </a:p>
          <a:p>
            <a:endParaRPr lang="ru-RU" sz="2000" dirty="0"/>
          </a:p>
          <a:p>
            <a:endParaRPr lang="ru-RU" sz="2000" dirty="0"/>
          </a:p>
          <a:p>
            <a:endParaRPr lang="ru-RU" sz="2000" dirty="0"/>
          </a:p>
        </p:txBody>
      </p:sp>
      <p:pic>
        <p:nvPicPr>
          <p:cNvPr id="4" name="Рисунок 3"/>
          <p:cNvPicPr>
            <a:picLocks noChangeAspect="1"/>
          </p:cNvPicPr>
          <p:nvPr/>
        </p:nvPicPr>
        <p:blipFill>
          <a:blip r:embed="rId2" cstate="print"/>
          <a:stretch>
            <a:fillRect/>
          </a:stretch>
        </p:blipFill>
        <p:spPr>
          <a:xfrm>
            <a:off x="6315466" y="1484784"/>
            <a:ext cx="2160240" cy="2175931"/>
          </a:xfrm>
          <a:prstGeom prst="rect">
            <a:avLst/>
          </a:prstGeom>
        </p:spPr>
      </p:pic>
    </p:spTree>
    <p:extLst>
      <p:ext uri="{BB962C8B-B14F-4D97-AF65-F5344CB8AC3E}">
        <p14:creationId xmlns:p14="http://schemas.microsoft.com/office/powerpoint/2010/main" val="3644624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1018"/>
            <a:ext cx="8291264" cy="1609790"/>
          </a:xfrm>
        </p:spPr>
        <p:txBody>
          <a:bodyPr>
            <a:prstTxWarp prst="textPlain">
              <a:avLst/>
            </a:prstTxWarp>
            <a:normAutofit fontScale="90000"/>
          </a:bodyPr>
          <a:lstStyle/>
          <a:p>
            <a:pPr algn="ctr"/>
            <a:r>
              <a:rPr lang="ru-RU" dirty="0"/>
              <a:t/>
            </a:r>
            <a:br>
              <a:rPr lang="ru-RU" dirty="0"/>
            </a:br>
            <a:r>
              <a:rPr lang="ru-RU" b="1" dirty="0"/>
              <a:t> </a:t>
            </a:r>
            <a:r>
              <a:rPr lang="ru-RU" dirty="0"/>
              <a:t/>
            </a:r>
            <a:br>
              <a:rPr lang="ru-RU" dirty="0"/>
            </a:br>
            <a:r>
              <a:rPr lang="ru-RU" cap="none"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 </a:t>
            </a:r>
            <a:r>
              <a:rPr lang="en-US" b="1" dirty="0">
                <a:solidFill>
                  <a:schemeClr val="tx2">
                    <a:lumMod val="60000"/>
                    <a:lumOff val="40000"/>
                  </a:schemeClr>
                </a:solidFill>
                <a:latin typeface="Arial Black" panose="020B0A04020102020204" pitchFamily="34" charset="0"/>
              </a:rPr>
              <a:t>Make up a story about your </a:t>
            </a:r>
            <a:r>
              <a:rPr lang="en-US" b="1" dirty="0" smtClean="0">
                <a:solidFill>
                  <a:schemeClr val="tx2">
                    <a:lumMod val="60000"/>
                    <a:lumOff val="40000"/>
                  </a:schemeClr>
                </a:solidFill>
                <a:latin typeface="Arial Black" panose="020B0A04020102020204" pitchFamily="34" charset="0"/>
              </a:rPr>
              <a:t>partner</a:t>
            </a:r>
            <a:r>
              <a:rPr lang="ru-RU" b="1" dirty="0" smtClean="0">
                <a:solidFill>
                  <a:schemeClr val="tx2">
                    <a:lumMod val="60000"/>
                    <a:lumOff val="40000"/>
                  </a:schemeClr>
                </a:solidFill>
                <a:latin typeface="Arial Black" panose="020B0A04020102020204" pitchFamily="34" charset="0"/>
              </a:rPr>
              <a:t/>
            </a:r>
            <a:br>
              <a:rPr lang="ru-RU" b="1" dirty="0" smtClean="0">
                <a:solidFill>
                  <a:schemeClr val="tx2">
                    <a:lumMod val="60000"/>
                    <a:lumOff val="40000"/>
                  </a:schemeClr>
                </a:solidFill>
                <a:latin typeface="Arial Black" panose="020B0A04020102020204" pitchFamily="34" charset="0"/>
              </a:rPr>
            </a:br>
            <a:r>
              <a:rPr lang="en-US" b="1" dirty="0" smtClean="0">
                <a:solidFill>
                  <a:schemeClr val="tx2">
                    <a:lumMod val="60000"/>
                    <a:lumOff val="40000"/>
                  </a:schemeClr>
                </a:solidFill>
                <a:latin typeface="Arial Black" panose="020B0A04020102020204" pitchFamily="34" charset="0"/>
              </a:rPr>
              <a:t>using </a:t>
            </a:r>
            <a:r>
              <a:rPr lang="en-US" b="1" dirty="0">
                <a:solidFill>
                  <a:schemeClr val="tx2">
                    <a:lumMod val="60000"/>
                    <a:lumOff val="40000"/>
                  </a:schemeClr>
                </a:solidFill>
                <a:latin typeface="Arial Black" panose="020B0A04020102020204" pitchFamily="34" charset="0"/>
              </a:rPr>
              <a:t>these questions</a:t>
            </a:r>
            <a:r>
              <a:rPr lang="ru-RU" dirty="0">
                <a:solidFill>
                  <a:schemeClr val="tx2">
                    <a:lumMod val="60000"/>
                    <a:lumOff val="40000"/>
                  </a:schemeClr>
                </a:solidFill>
                <a:latin typeface="Arial Black" panose="020B0A04020102020204" pitchFamily="34" charset="0"/>
              </a:rPr>
              <a:t/>
            </a:r>
            <a:br>
              <a:rPr lang="ru-RU" dirty="0">
                <a:solidFill>
                  <a:schemeClr val="tx2">
                    <a:lumMod val="60000"/>
                    <a:lumOff val="40000"/>
                  </a:schemeClr>
                </a:solidFill>
                <a:latin typeface="Arial Black" panose="020B0A04020102020204" pitchFamily="34" charset="0"/>
              </a:rPr>
            </a:br>
            <a:r>
              <a:rPr lang="ru-RU" cap="none"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
            </a:r>
            <a:br>
              <a:rPr lang="ru-RU" cap="none"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endParaRPr lang="ru-RU" cap="none"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3" name="Объект 2"/>
          <p:cNvSpPr>
            <a:spLocks noGrp="1"/>
          </p:cNvSpPr>
          <p:nvPr>
            <p:ph sz="quarter" idx="1"/>
          </p:nvPr>
        </p:nvSpPr>
        <p:spPr>
          <a:xfrm>
            <a:off x="457200" y="1600200"/>
            <a:ext cx="8147248" cy="4873752"/>
          </a:xfrm>
        </p:spPr>
        <p:txBody>
          <a:bodyPr>
            <a:normAutofit fontScale="25000" lnSpcReduction="20000"/>
          </a:bodyPr>
          <a:lstStyle/>
          <a:p>
            <a:pPr lvl="0"/>
            <a:r>
              <a:rPr lang="en-US" sz="6400" dirty="0">
                <a:solidFill>
                  <a:schemeClr val="accent6">
                    <a:lumMod val="50000"/>
                  </a:schemeClr>
                </a:solidFill>
                <a:latin typeface="Arial Black" panose="020B0A04020102020204" pitchFamily="34" charset="0"/>
              </a:rPr>
              <a:t>Do you always smile and say hello when you meet someone?</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lvl="0"/>
            <a:r>
              <a:rPr lang="en-US" sz="6400" dirty="0">
                <a:solidFill>
                  <a:schemeClr val="accent6">
                    <a:lumMod val="50000"/>
                  </a:schemeClr>
                </a:solidFill>
                <a:latin typeface="Arial Black" panose="020B0A04020102020204" pitchFamily="34" charset="0"/>
              </a:rPr>
              <a:t>Do you get angry very often?</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lvl="0"/>
            <a:r>
              <a:rPr lang="en-US" sz="6400" dirty="0">
                <a:solidFill>
                  <a:schemeClr val="accent6">
                    <a:lumMod val="50000"/>
                  </a:schemeClr>
                </a:solidFill>
                <a:latin typeface="Arial Black" panose="020B0A04020102020204" pitchFamily="34" charset="0"/>
              </a:rPr>
              <a:t>Do you hate spending money?</a:t>
            </a:r>
            <a:endParaRPr lang="ru-RU" sz="6400" dirty="0">
              <a:solidFill>
                <a:schemeClr val="accent6">
                  <a:lumMod val="50000"/>
                </a:schemeClr>
              </a:solidFill>
              <a:latin typeface="Arial Black" panose="020B0A04020102020204" pitchFamily="34" charset="0"/>
            </a:endParaRPr>
          </a:p>
          <a:p>
            <a:pPr marL="0" indent="0">
              <a:buNone/>
            </a:pPr>
            <a:r>
              <a:rPr lang="ru-RU" sz="6400" dirty="0">
                <a:solidFill>
                  <a:schemeClr val="accent6">
                    <a:lumMod val="50000"/>
                  </a:schemeClr>
                </a:solidFill>
                <a:latin typeface="Arial Black" panose="020B0A04020102020204" pitchFamily="34" charset="0"/>
              </a:rPr>
              <a:t> </a:t>
            </a:r>
          </a:p>
          <a:p>
            <a:pPr lvl="0"/>
            <a:r>
              <a:rPr lang="en-US" sz="6400" dirty="0">
                <a:solidFill>
                  <a:schemeClr val="accent6">
                    <a:lumMod val="50000"/>
                  </a:schemeClr>
                </a:solidFill>
                <a:latin typeface="Arial Black" panose="020B0A04020102020204" pitchFamily="34" charset="0"/>
              </a:rPr>
              <a:t>Do you like to bring friends little presents?</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lvl="0"/>
            <a:r>
              <a:rPr lang="en-US" sz="6400" dirty="0">
                <a:solidFill>
                  <a:schemeClr val="accent6">
                    <a:lumMod val="50000"/>
                  </a:schemeClr>
                </a:solidFill>
                <a:latin typeface="Arial Black" panose="020B0A04020102020204" pitchFamily="34" charset="0"/>
              </a:rPr>
              <a:t>Are you afraid to speak to people you don’t know?</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lvl="0"/>
            <a:r>
              <a:rPr lang="en-US" sz="6400" dirty="0">
                <a:solidFill>
                  <a:schemeClr val="accent6">
                    <a:lumMod val="50000"/>
                  </a:schemeClr>
                </a:solidFill>
                <a:latin typeface="Arial Black" panose="020B0A04020102020204" pitchFamily="34" charset="0"/>
              </a:rPr>
              <a:t>Are you happy to speak to strangers?</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lvl="0"/>
            <a:r>
              <a:rPr lang="en-US" sz="6400" dirty="0">
                <a:solidFill>
                  <a:schemeClr val="accent6">
                    <a:lumMod val="50000"/>
                  </a:schemeClr>
                </a:solidFill>
                <a:latin typeface="Arial Black" panose="020B0A04020102020204" pitchFamily="34" charset="0"/>
              </a:rPr>
              <a:t>Do you always do your homework and spend extra time on schoolwork?</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lvl="0"/>
            <a:r>
              <a:rPr lang="en-US" sz="6400" dirty="0">
                <a:solidFill>
                  <a:schemeClr val="accent6">
                    <a:lumMod val="50000"/>
                  </a:schemeClr>
                </a:solidFill>
                <a:latin typeface="Arial Black" panose="020B0A04020102020204" pitchFamily="34" charset="0"/>
              </a:rPr>
              <a:t>Do you dislike working hard?</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lvl="0"/>
            <a:r>
              <a:rPr lang="en-US" sz="6400" dirty="0">
                <a:solidFill>
                  <a:schemeClr val="accent6">
                    <a:lumMod val="50000"/>
                  </a:schemeClr>
                </a:solidFill>
                <a:latin typeface="Arial Black" panose="020B0A04020102020204" pitchFamily="34" charset="0"/>
              </a:rPr>
              <a:t>Do you seldom boast or say that you are the best</a:t>
            </a:r>
            <a:r>
              <a:rPr lang="en-US" sz="6400" dirty="0" smtClean="0">
                <a:solidFill>
                  <a:schemeClr val="accent6">
                    <a:lumMod val="50000"/>
                  </a:schemeClr>
                </a:solidFill>
                <a:latin typeface="Arial Black" panose="020B0A04020102020204" pitchFamily="34" charset="0"/>
              </a:rPr>
              <a:t>?</a:t>
            </a: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r>
              <a:rPr lang="en-US" sz="6400" dirty="0" smtClean="0">
                <a:solidFill>
                  <a:schemeClr val="accent6">
                    <a:lumMod val="50000"/>
                  </a:schemeClr>
                </a:solidFill>
                <a:latin typeface="Arial Black" panose="020B0A04020102020204" pitchFamily="34" charset="0"/>
              </a:rPr>
              <a:t>Are </a:t>
            </a:r>
            <a:r>
              <a:rPr lang="en-US" sz="6400" dirty="0">
                <a:solidFill>
                  <a:schemeClr val="accent6">
                    <a:lumMod val="50000"/>
                  </a:schemeClr>
                </a:solidFill>
                <a:latin typeface="Arial Black" panose="020B0A04020102020204" pitchFamily="34" charset="0"/>
              </a:rPr>
              <a:t>you only interested in yourself?</a:t>
            </a:r>
            <a:endParaRPr lang="ru-RU" sz="6400" dirty="0">
              <a:solidFill>
                <a:schemeClr val="accent6">
                  <a:lumMod val="50000"/>
                </a:schemeClr>
              </a:solidFill>
              <a:latin typeface="Arial Black" panose="020B0A04020102020204" pitchFamily="34" charset="0"/>
            </a:endParaRPr>
          </a:p>
          <a:p>
            <a:pPr marL="0" indent="0">
              <a:buNone/>
            </a:pPr>
            <a:r>
              <a:rPr lang="en-US" sz="6400" b="1"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endParaRPr lang="ru-RU" dirty="0"/>
          </a:p>
        </p:txBody>
      </p:sp>
      <p:pic>
        <p:nvPicPr>
          <p:cNvPr id="4" name="Рисунок 3"/>
          <p:cNvPicPr>
            <a:picLocks noChangeAspect="1"/>
          </p:cNvPicPr>
          <p:nvPr/>
        </p:nvPicPr>
        <p:blipFill>
          <a:blip r:embed="rId2" cstate="print"/>
          <a:stretch>
            <a:fillRect/>
          </a:stretch>
        </p:blipFill>
        <p:spPr>
          <a:xfrm>
            <a:off x="6588224" y="2204864"/>
            <a:ext cx="1882552" cy="1867210"/>
          </a:xfrm>
          <a:prstGeom prst="rect">
            <a:avLst/>
          </a:prstGeom>
        </p:spPr>
      </p:pic>
    </p:spTree>
    <p:extLst>
      <p:ext uri="{BB962C8B-B14F-4D97-AF65-F5344CB8AC3E}">
        <p14:creationId xmlns:p14="http://schemas.microsoft.com/office/powerpoint/2010/main" val="2118021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Chevron">
              <a:avLst/>
            </a:prstTxWarp>
          </a:bodyPr>
          <a:lstStyle/>
          <a:p>
            <a:pPr algn="ctr"/>
            <a:r>
              <a:rPr lang="en-US" b="1" dirty="0">
                <a:solidFill>
                  <a:schemeClr val="tx2">
                    <a:lumMod val="60000"/>
                    <a:lumOff val="40000"/>
                  </a:schemeClr>
                </a:solidFill>
              </a:rPr>
              <a:t>Learn more about yourself</a:t>
            </a:r>
            <a:endParaRPr lang="ru-RU" dirty="0">
              <a:solidFill>
                <a:schemeClr val="tx2">
                  <a:lumMod val="60000"/>
                  <a:lumOff val="40000"/>
                </a:schemeClr>
              </a:solidFill>
            </a:endParaRPr>
          </a:p>
        </p:txBody>
      </p:sp>
      <p:sp>
        <p:nvSpPr>
          <p:cNvPr id="3" name="Объект 2"/>
          <p:cNvSpPr>
            <a:spLocks noGrp="1"/>
          </p:cNvSpPr>
          <p:nvPr>
            <p:ph sz="quarter" idx="1"/>
          </p:nvPr>
        </p:nvSpPr>
        <p:spPr>
          <a:xfrm>
            <a:off x="457200" y="1600200"/>
            <a:ext cx="8219256" cy="4873752"/>
          </a:xfrm>
        </p:spPr>
        <p:txBody>
          <a:bodyPr>
            <a:normAutofit fontScale="25000" lnSpcReduction="20000"/>
          </a:bodyPr>
          <a:lstStyle/>
          <a:p>
            <a:pPr marL="0" indent="0">
              <a:buNone/>
            </a:pPr>
            <a:r>
              <a:rPr lang="en-US" sz="6400" dirty="0">
                <a:solidFill>
                  <a:schemeClr val="accent6">
                    <a:lumMod val="50000"/>
                  </a:schemeClr>
                </a:solidFill>
              </a:rPr>
              <a:t> </a:t>
            </a:r>
            <a:r>
              <a:rPr lang="en-US" sz="6400" dirty="0">
                <a:solidFill>
                  <a:schemeClr val="accent6">
                    <a:lumMod val="50000"/>
                  </a:schemeClr>
                </a:solidFill>
                <a:latin typeface="Arial Black" panose="020B0A04020102020204" pitchFamily="34" charset="0"/>
              </a:rPr>
              <a:t>1. Do you always tell the truth?</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2. Do you rarely get upset if things go wrong?</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3. Are you obedient to parents, teachers?</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4. Are you considerate to your </a:t>
            </a:r>
            <a:r>
              <a:rPr lang="en-US" sz="6400" dirty="0" err="1">
                <a:solidFill>
                  <a:schemeClr val="accent6">
                    <a:lumMod val="50000"/>
                  </a:schemeClr>
                </a:solidFill>
                <a:latin typeface="Arial Black" panose="020B0A04020102020204" pitchFamily="34" charset="0"/>
              </a:rPr>
              <a:t>neighbours</a:t>
            </a:r>
            <a:r>
              <a:rPr lang="en-US" sz="6400" dirty="0">
                <a:solidFill>
                  <a:schemeClr val="accent6">
                    <a:lumMod val="50000"/>
                  </a:schemeClr>
                </a:solidFill>
                <a:latin typeface="Arial Black" panose="020B0A04020102020204" pitchFamily="34" charset="0"/>
              </a:rPr>
              <a:t>? Do you respect their rules?</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5. Do you obey traffic signals when no one else is around?</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6. Do you always keep your word?</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7. Do you like number 13?</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8. Do you wait your turn in a line? </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9. Do you want to make your home and yard tidy?</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 </a:t>
            </a:r>
            <a:endParaRPr lang="ru-RU" sz="6400" dirty="0">
              <a:solidFill>
                <a:schemeClr val="accent6">
                  <a:lumMod val="50000"/>
                </a:schemeClr>
              </a:solidFill>
              <a:latin typeface="Arial Black" panose="020B0A04020102020204" pitchFamily="34" charset="0"/>
            </a:endParaRPr>
          </a:p>
          <a:p>
            <a:pPr marL="0" indent="0">
              <a:buNone/>
            </a:pPr>
            <a:r>
              <a:rPr lang="en-US" sz="6400" dirty="0">
                <a:solidFill>
                  <a:schemeClr val="accent6">
                    <a:lumMod val="50000"/>
                  </a:schemeClr>
                </a:solidFill>
                <a:latin typeface="Arial Black" panose="020B0A04020102020204" pitchFamily="34" charset="0"/>
              </a:rPr>
              <a:t>10. Do you support your friend when he is in a difficult situation?</a:t>
            </a:r>
            <a:endParaRPr lang="ru-RU" sz="6400" dirty="0">
              <a:solidFill>
                <a:schemeClr val="accent6">
                  <a:lumMod val="50000"/>
                </a:schemeClr>
              </a:solidFill>
              <a:latin typeface="Arial Black" panose="020B0A04020102020204" pitchFamily="34" charset="0"/>
            </a:endParaRPr>
          </a:p>
          <a:p>
            <a:pPr marL="0" indent="0">
              <a:buNone/>
            </a:pPr>
            <a:r>
              <a:rPr lang="ru-RU" sz="6400" dirty="0">
                <a:solidFill>
                  <a:schemeClr val="accent6">
                    <a:lumMod val="50000"/>
                  </a:schemeClr>
                </a:solidFill>
                <a:latin typeface="Arial Black" panose="020B0A04020102020204" pitchFamily="34" charset="0"/>
              </a:rPr>
              <a:t> </a:t>
            </a:r>
          </a:p>
          <a:p>
            <a:pPr marL="0" indent="0">
              <a:buNone/>
            </a:pPr>
            <a:r>
              <a:rPr lang="ru-RU" sz="5600" b="1" dirty="0">
                <a:solidFill>
                  <a:schemeClr val="accent6">
                    <a:lumMod val="50000"/>
                  </a:schemeClr>
                </a:solidFill>
                <a:latin typeface="Arial Black" panose="020B0A04020102020204" pitchFamily="34" charset="0"/>
              </a:rPr>
              <a:t> </a:t>
            </a:r>
            <a:endParaRPr lang="ru-RU" sz="5600" dirty="0">
              <a:solidFill>
                <a:schemeClr val="accent6">
                  <a:lumMod val="50000"/>
                </a:schemeClr>
              </a:solidFill>
              <a:latin typeface="Arial Black" panose="020B0A04020102020204" pitchFamily="34" charset="0"/>
            </a:endParaRPr>
          </a:p>
        </p:txBody>
      </p:sp>
      <p:pic>
        <p:nvPicPr>
          <p:cNvPr id="4" name="Рисунок 3"/>
          <p:cNvPicPr>
            <a:picLocks noChangeAspect="1"/>
          </p:cNvPicPr>
          <p:nvPr/>
        </p:nvPicPr>
        <p:blipFill>
          <a:blip r:embed="rId2" cstate="print"/>
          <a:stretch>
            <a:fillRect/>
          </a:stretch>
        </p:blipFill>
        <p:spPr>
          <a:xfrm>
            <a:off x="6300192" y="4077072"/>
            <a:ext cx="1912640" cy="1728192"/>
          </a:xfrm>
          <a:prstGeom prst="rect">
            <a:avLst/>
          </a:prstGeom>
        </p:spPr>
      </p:pic>
      <p:pic>
        <p:nvPicPr>
          <p:cNvPr id="8" name="Рисунок 7"/>
          <p:cNvPicPr>
            <a:picLocks noChangeAspect="1"/>
          </p:cNvPicPr>
          <p:nvPr/>
        </p:nvPicPr>
        <p:blipFill>
          <a:blip r:embed="rId2" cstate="print"/>
          <a:stretch>
            <a:fillRect/>
          </a:stretch>
        </p:blipFill>
        <p:spPr>
          <a:xfrm>
            <a:off x="6300192" y="4051137"/>
            <a:ext cx="1912640" cy="1728192"/>
          </a:xfrm>
          <a:prstGeom prst="rect">
            <a:avLst/>
          </a:prstGeom>
        </p:spPr>
      </p:pic>
    </p:spTree>
    <p:extLst>
      <p:ext uri="{BB962C8B-B14F-4D97-AF65-F5344CB8AC3E}">
        <p14:creationId xmlns:p14="http://schemas.microsoft.com/office/powerpoint/2010/main" val="4108888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16632"/>
            <a:ext cx="4572000" cy="253916"/>
          </a:xfrm>
          <a:prstGeom prst="rect">
            <a:avLst/>
          </a:prstGeom>
        </p:spPr>
        <p:txBody>
          <a:bodyPr>
            <a:spAutoFit/>
          </a:bodyPr>
          <a:lstStyle/>
          <a:p>
            <a:pPr indent="483870">
              <a:spcAft>
                <a:spcPts val="0"/>
              </a:spcAft>
            </a:pPr>
            <a:r>
              <a:rPr lang="en-US" sz="1050" dirty="0">
                <a:latin typeface="Times New Roman" panose="02020603050405020304" pitchFamily="18" charset="0"/>
                <a:ea typeface="Times New Roman" panose="02020603050405020304" pitchFamily="18" charset="0"/>
              </a:rPr>
              <a:t> </a:t>
            </a:r>
            <a:endParaRPr lang="ru-RU" sz="1050" dirty="0">
              <a:latin typeface="Times New Roman" panose="02020603050405020304" pitchFamily="18" charset="0"/>
              <a:ea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68206492"/>
              </p:ext>
            </p:extLst>
          </p:nvPr>
        </p:nvGraphicFramePr>
        <p:xfrm>
          <a:off x="1475656" y="188640"/>
          <a:ext cx="5767154" cy="3413760"/>
        </p:xfrm>
        <a:graphic>
          <a:graphicData uri="http://schemas.openxmlformats.org/drawingml/2006/table">
            <a:tbl>
              <a:tblPr firstRow="1" firstCol="1" lastRow="1" lastCol="1" bandRow="1" bandCol="1">
                <a:tableStyleId>{5C22544A-7EE6-4342-B048-85BDC9FD1C3A}</a:tableStyleId>
              </a:tblPr>
              <a:tblGrid>
                <a:gridCol w="5767154">
                  <a:extLst>
                    <a:ext uri="{9D8B030D-6E8A-4147-A177-3AD203B41FA5}">
                      <a16:colId xmlns:a16="http://schemas.microsoft.com/office/drawing/2014/main" val="20000"/>
                    </a:ext>
                  </a:extLst>
                </a:gridCol>
              </a:tblGrid>
              <a:tr h="3168352">
                <a:tc>
                  <a:txBody>
                    <a:bodyPr/>
                    <a:lstStyle/>
                    <a:p>
                      <a:pPr algn="l">
                        <a:spcAft>
                          <a:spcPts val="0"/>
                        </a:spcAft>
                      </a:pPr>
                      <a:r>
                        <a:rPr lang="ru-RU" sz="1400" dirty="0">
                          <a:effectLst/>
                        </a:rPr>
                        <a:t> </a:t>
                      </a:r>
                    </a:p>
                    <a:p>
                      <a:pPr algn="ctr">
                        <a:spcAft>
                          <a:spcPts val="0"/>
                        </a:spcAft>
                      </a:pPr>
                      <a:r>
                        <a:rPr lang="ru-RU" sz="1400" dirty="0">
                          <a:effectLst/>
                        </a:rPr>
                        <a:t>  </a:t>
                      </a:r>
                      <a:r>
                        <a:rPr lang="en-US" sz="2600" dirty="0" smtClean="0">
                          <a:effectLst/>
                        </a:rPr>
                        <a:t>Positive </a:t>
                      </a:r>
                      <a:r>
                        <a:rPr lang="en-US" sz="2600" dirty="0">
                          <a:effectLst/>
                        </a:rPr>
                        <a:t>expectations</a:t>
                      </a:r>
                      <a:r>
                        <a:rPr lang="en-US" sz="1400" dirty="0">
                          <a:effectLst/>
                        </a:rPr>
                        <a:t> </a:t>
                      </a:r>
                      <a:endParaRPr lang="ru-RU" sz="1400" dirty="0">
                        <a:effectLst/>
                      </a:endParaRPr>
                    </a:p>
                    <a:p>
                      <a:pPr algn="l">
                        <a:spcAft>
                          <a:spcPts val="0"/>
                        </a:spcAft>
                      </a:pPr>
                      <a:r>
                        <a:rPr lang="en-US" sz="1400" dirty="0">
                          <a:effectLst/>
                        </a:rPr>
                        <a:t> </a:t>
                      </a:r>
                      <a:endParaRPr lang="ru-RU" sz="1400" dirty="0">
                        <a:effectLst/>
                      </a:endParaRPr>
                    </a:p>
                    <a:p>
                      <a:pPr algn="l">
                        <a:spcAft>
                          <a:spcPts val="0"/>
                        </a:spcAft>
                      </a:pPr>
                      <a:r>
                        <a:rPr lang="en-US" sz="1400" dirty="0">
                          <a:effectLst/>
                        </a:rPr>
                        <a:t>          </a:t>
                      </a:r>
                      <a:r>
                        <a:rPr lang="en-US" sz="2600" dirty="0">
                          <a:effectLst/>
                        </a:rPr>
                        <a:t>_______________________________</a:t>
                      </a:r>
                      <a:endParaRPr lang="ru-RU" sz="1400" dirty="0">
                        <a:effectLst/>
                      </a:endParaRPr>
                    </a:p>
                    <a:p>
                      <a:pPr algn="l">
                        <a:spcAft>
                          <a:spcPts val="0"/>
                        </a:spcAft>
                      </a:pPr>
                      <a:r>
                        <a:rPr lang="en-US" sz="2600" dirty="0">
                          <a:effectLst/>
                        </a:rPr>
                        <a:t>     _______________________________</a:t>
                      </a:r>
                      <a:endParaRPr lang="ru-RU" sz="1400" dirty="0">
                        <a:effectLst/>
                      </a:endParaRPr>
                    </a:p>
                    <a:p>
                      <a:pPr algn="l">
                        <a:spcAft>
                          <a:spcPts val="0"/>
                        </a:spcAft>
                      </a:pPr>
                      <a:r>
                        <a:rPr lang="en-US" sz="2600" dirty="0">
                          <a:effectLst/>
                        </a:rPr>
                        <a:t>     _______________________________</a:t>
                      </a:r>
                      <a:endParaRPr lang="ru-RU" sz="1400" dirty="0">
                        <a:effectLst/>
                      </a:endParaRPr>
                    </a:p>
                    <a:p>
                      <a:pPr algn="l">
                        <a:spcAft>
                          <a:spcPts val="0"/>
                        </a:spcAft>
                      </a:pPr>
                      <a:r>
                        <a:rPr lang="en-US" sz="2600" dirty="0">
                          <a:effectLst/>
                        </a:rPr>
                        <a:t>     _______________________________</a:t>
                      </a:r>
                      <a:endParaRPr lang="ru-RU" sz="1400" dirty="0">
                        <a:effectLst/>
                      </a:endParaRPr>
                    </a:p>
                    <a:p>
                      <a:pPr algn="l">
                        <a:spcAft>
                          <a:spcPts val="0"/>
                        </a:spcAft>
                      </a:pPr>
                      <a:r>
                        <a:rPr lang="en-US" sz="2600" dirty="0">
                          <a:effectLst/>
                        </a:rPr>
                        <a:t>     _______________________________</a:t>
                      </a:r>
                      <a:endParaRPr lang="ru-RU" sz="1400" dirty="0">
                        <a:effectLst/>
                      </a:endParaRPr>
                    </a:p>
                    <a:p>
                      <a:pPr algn="l">
                        <a:spcAft>
                          <a:spcPts val="0"/>
                        </a:spcAft>
                      </a:pPr>
                      <a:r>
                        <a:rPr lang="en-US" sz="2600" dirty="0">
                          <a:effectLst/>
                        </a:rPr>
                        <a:t>     _______________________________</a:t>
                      </a:r>
                      <a:endParaRPr lang="ru-RU" sz="1400" dirty="0">
                        <a:effectLst/>
                      </a:endParaRPr>
                    </a:p>
                    <a:p>
                      <a:pPr algn="l">
                        <a:spcAft>
                          <a:spcPts val="0"/>
                        </a:spcAft>
                      </a:pPr>
                      <a:r>
                        <a:rPr lang="ru-RU" sz="1400" dirty="0">
                          <a:effectLst/>
                        </a:rPr>
                        <a:t> </a:t>
                      </a:r>
                      <a:endParaRPr lang="ru-RU"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4" name="Rectangle 1"/>
          <p:cNvSpPr>
            <a:spLocks noChangeArrowheads="1"/>
          </p:cNvSpPr>
          <p:nvPr/>
        </p:nvSpPr>
        <p:spPr bwMode="auto">
          <a:xfrm>
            <a:off x="1139825" y="2330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3111741964"/>
              </p:ext>
            </p:extLst>
          </p:nvPr>
        </p:nvGraphicFramePr>
        <p:xfrm>
          <a:off x="1475656" y="3933055"/>
          <a:ext cx="5760640" cy="3627120"/>
        </p:xfrm>
        <a:graphic>
          <a:graphicData uri="http://schemas.openxmlformats.org/drawingml/2006/table">
            <a:tbl>
              <a:tblPr firstRow="1" firstCol="1" lastRow="1" lastCol="1" bandRow="1" bandCol="1">
                <a:tableStyleId>{5C22544A-7EE6-4342-B048-85BDC9FD1C3A}</a:tableStyleId>
              </a:tblPr>
              <a:tblGrid>
                <a:gridCol w="5760640">
                  <a:extLst>
                    <a:ext uri="{9D8B030D-6E8A-4147-A177-3AD203B41FA5}">
                      <a16:colId xmlns:a16="http://schemas.microsoft.com/office/drawing/2014/main" val="20000"/>
                    </a:ext>
                  </a:extLst>
                </a:gridCol>
              </a:tblGrid>
              <a:tr h="2520281">
                <a:tc>
                  <a:txBody>
                    <a:bodyPr/>
                    <a:lstStyle/>
                    <a:p>
                      <a:pPr algn="l">
                        <a:spcAft>
                          <a:spcPts val="0"/>
                        </a:spcAft>
                      </a:pPr>
                      <a:r>
                        <a:rPr lang="ru-RU" sz="1400" dirty="0">
                          <a:effectLst/>
                        </a:rPr>
                        <a:t> </a:t>
                      </a:r>
                    </a:p>
                    <a:p>
                      <a:pPr algn="l">
                        <a:spcAft>
                          <a:spcPts val="0"/>
                        </a:spcAft>
                      </a:pPr>
                      <a:r>
                        <a:rPr lang="ru-RU" sz="1400" dirty="0">
                          <a:effectLst/>
                        </a:rPr>
                        <a:t>                       </a:t>
                      </a:r>
                      <a:r>
                        <a:rPr lang="en-US" sz="1400" dirty="0">
                          <a:effectLst/>
                        </a:rPr>
                        <a:t>  </a:t>
                      </a:r>
                      <a:r>
                        <a:rPr lang="en-US" sz="1400" dirty="0" smtClean="0">
                          <a:effectLst/>
                        </a:rPr>
                        <a:t> </a:t>
                      </a:r>
                      <a:r>
                        <a:rPr lang="en-US" sz="2600" dirty="0">
                          <a:effectLst/>
                        </a:rPr>
                        <a:t>Negative expectations</a:t>
                      </a:r>
                      <a:r>
                        <a:rPr lang="en-US" sz="1400" dirty="0">
                          <a:effectLst/>
                        </a:rPr>
                        <a:t> </a:t>
                      </a:r>
                      <a:endParaRPr lang="ru-RU" sz="1400" dirty="0">
                        <a:effectLst/>
                      </a:endParaRPr>
                    </a:p>
                    <a:p>
                      <a:pPr algn="l">
                        <a:spcAft>
                          <a:spcPts val="0"/>
                        </a:spcAft>
                      </a:pPr>
                      <a:r>
                        <a:rPr lang="en-US" sz="1400" dirty="0">
                          <a:effectLst/>
                        </a:rPr>
                        <a:t> </a:t>
                      </a:r>
                      <a:endParaRPr lang="ru-RU" sz="1400" dirty="0">
                        <a:effectLst/>
                      </a:endParaRPr>
                    </a:p>
                    <a:p>
                      <a:pPr algn="l">
                        <a:spcAft>
                          <a:spcPts val="0"/>
                        </a:spcAft>
                      </a:pPr>
                      <a:r>
                        <a:rPr lang="en-US" sz="1400" dirty="0">
                          <a:effectLst/>
                        </a:rPr>
                        <a:t>          </a:t>
                      </a:r>
                      <a:r>
                        <a:rPr lang="en-US" sz="2600" dirty="0">
                          <a:effectLst/>
                        </a:rPr>
                        <a:t>_______________________________</a:t>
                      </a:r>
                      <a:endParaRPr lang="ru-RU" sz="1400" dirty="0">
                        <a:effectLst/>
                      </a:endParaRPr>
                    </a:p>
                    <a:p>
                      <a:pPr algn="l">
                        <a:spcAft>
                          <a:spcPts val="0"/>
                        </a:spcAft>
                      </a:pPr>
                      <a:r>
                        <a:rPr lang="en-US" sz="2600" dirty="0">
                          <a:effectLst/>
                        </a:rPr>
                        <a:t>     _______________________________</a:t>
                      </a:r>
                      <a:endParaRPr lang="ru-RU" sz="1400" dirty="0">
                        <a:effectLst/>
                      </a:endParaRPr>
                    </a:p>
                    <a:p>
                      <a:pPr algn="l">
                        <a:spcAft>
                          <a:spcPts val="0"/>
                        </a:spcAft>
                      </a:pPr>
                      <a:r>
                        <a:rPr lang="en-US" sz="2600" dirty="0">
                          <a:effectLst/>
                        </a:rPr>
                        <a:t>     _______________________________</a:t>
                      </a:r>
                      <a:endParaRPr lang="ru-RU" sz="1400" dirty="0">
                        <a:effectLst/>
                      </a:endParaRPr>
                    </a:p>
                    <a:p>
                      <a:pPr algn="l">
                        <a:spcAft>
                          <a:spcPts val="0"/>
                        </a:spcAft>
                      </a:pPr>
                      <a:r>
                        <a:rPr lang="en-US" sz="2600" dirty="0">
                          <a:effectLst/>
                        </a:rPr>
                        <a:t>     _______________________________</a:t>
                      </a:r>
                      <a:endParaRPr lang="ru-RU" sz="1400" dirty="0">
                        <a:effectLst/>
                      </a:endParaRPr>
                    </a:p>
                    <a:p>
                      <a:pPr algn="l">
                        <a:spcAft>
                          <a:spcPts val="0"/>
                        </a:spcAft>
                      </a:pPr>
                      <a:r>
                        <a:rPr lang="en-US" sz="2600" dirty="0">
                          <a:effectLst/>
                        </a:rPr>
                        <a:t>     _______________________________</a:t>
                      </a:r>
                      <a:endParaRPr lang="ru-RU" sz="1400" dirty="0">
                        <a:effectLst/>
                      </a:endParaRPr>
                    </a:p>
                    <a:p>
                      <a:pPr algn="l">
                        <a:spcAft>
                          <a:spcPts val="0"/>
                        </a:spcAft>
                      </a:pPr>
                      <a:r>
                        <a:rPr lang="en-US" sz="2600" dirty="0">
                          <a:effectLst/>
                        </a:rPr>
                        <a:t>     _______________________________</a:t>
                      </a:r>
                      <a:endParaRPr lang="ru-RU" sz="1400" dirty="0">
                        <a:effectLst/>
                      </a:endParaRPr>
                    </a:p>
                    <a:p>
                      <a:pPr algn="l">
                        <a:spcAft>
                          <a:spcPts val="0"/>
                        </a:spcAft>
                      </a:pPr>
                      <a:r>
                        <a:rPr lang="ru-RU" sz="1400" dirty="0">
                          <a:effectLst/>
                        </a:rPr>
                        <a:t> </a:t>
                      </a:r>
                      <a:endParaRPr lang="ru-RU"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7340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Chevron">
              <a:avLst/>
            </a:prstTxWarp>
          </a:bodyPr>
          <a:lstStyle/>
          <a:p>
            <a:r>
              <a:rPr lang="ru-RU" b="1" dirty="0" smtClean="0">
                <a:solidFill>
                  <a:schemeClr val="tx2">
                    <a:lumMod val="60000"/>
                    <a:lumOff val="40000"/>
                  </a:schemeClr>
                </a:solidFill>
              </a:rPr>
              <a:t>Всемирный конкурс подростков</a:t>
            </a:r>
            <a:endParaRPr lang="ru-RU" b="1" dirty="0">
              <a:solidFill>
                <a:schemeClr val="tx2">
                  <a:lumMod val="60000"/>
                  <a:lumOff val="40000"/>
                </a:schemeClr>
              </a:solidFill>
            </a:endParaRPr>
          </a:p>
        </p:txBody>
      </p:sp>
      <p:sp>
        <p:nvSpPr>
          <p:cNvPr id="3" name="Объект 2"/>
          <p:cNvSpPr>
            <a:spLocks noGrp="1"/>
          </p:cNvSpPr>
          <p:nvPr>
            <p:ph sz="quarter" idx="1"/>
          </p:nvPr>
        </p:nvSpPr>
        <p:spPr/>
        <p:txBody>
          <a:bodyPr>
            <a:normAutofit lnSpcReduction="10000"/>
          </a:bodyPr>
          <a:lstStyle/>
          <a:p>
            <a:r>
              <a:rPr lang="ru-RU" b="1" dirty="0"/>
              <a:t>Цели урока:</a:t>
            </a:r>
            <a:r>
              <a:rPr lang="ru-RU" dirty="0"/>
              <a:t> </a:t>
            </a:r>
            <a:r>
              <a:rPr lang="ru-RU" b="1" i="1" dirty="0"/>
              <a:t>образовательная</a:t>
            </a:r>
            <a:r>
              <a:rPr lang="ru-RU" dirty="0"/>
              <a:t> – </a:t>
            </a:r>
            <a:r>
              <a:rPr lang="ru-RU" b="1" dirty="0">
                <a:solidFill>
                  <a:schemeClr val="accent6">
                    <a:lumMod val="50000"/>
                  </a:schemeClr>
                </a:solidFill>
              </a:rPr>
              <a:t>развитие коммуникативных умений учащихся, обобщение их знаний о конкурсах подростков;</a:t>
            </a:r>
          </a:p>
          <a:p>
            <a:r>
              <a:rPr lang="ru-RU" b="1" i="1" dirty="0"/>
              <a:t>развивающая </a:t>
            </a:r>
            <a:r>
              <a:rPr lang="ru-RU" dirty="0"/>
              <a:t>– </a:t>
            </a:r>
            <a:r>
              <a:rPr lang="ru-RU" b="1" dirty="0">
                <a:solidFill>
                  <a:schemeClr val="accent6">
                    <a:lumMod val="50000"/>
                  </a:schemeClr>
                </a:solidFill>
              </a:rPr>
              <a:t>развитие критического мышления учащихся, их мотивационно-эмоциональной сферы и внимания;</a:t>
            </a:r>
          </a:p>
          <a:p>
            <a:r>
              <a:rPr lang="ru-RU" b="1" i="1" dirty="0"/>
              <a:t>воспитательная</a:t>
            </a:r>
            <a:r>
              <a:rPr lang="ru-RU" dirty="0"/>
              <a:t> – </a:t>
            </a:r>
            <a:r>
              <a:rPr lang="ru-RU" b="1" dirty="0">
                <a:solidFill>
                  <a:schemeClr val="accent6">
                    <a:lumMod val="50000"/>
                  </a:schemeClr>
                </a:solidFill>
              </a:rPr>
              <a:t>создание условий для формирования ценностных ориентаций учащихся, патриотизма как личностного качества, развитие социальной ответственности, привитие чувства гордости за лицей, город и область.</a:t>
            </a:r>
          </a:p>
          <a:p>
            <a:endParaRPr lang="ru-RU" dirty="0"/>
          </a:p>
          <a:p>
            <a:endParaRPr lang="ru-RU" dirty="0"/>
          </a:p>
        </p:txBody>
      </p:sp>
      <p:pic>
        <p:nvPicPr>
          <p:cNvPr id="4" name="Рисунок 3"/>
          <p:cNvPicPr>
            <a:picLocks noChangeAspect="1"/>
          </p:cNvPicPr>
          <p:nvPr/>
        </p:nvPicPr>
        <p:blipFill>
          <a:blip r:embed="rId2" cstate="print"/>
          <a:stretch>
            <a:fillRect/>
          </a:stretch>
        </p:blipFill>
        <p:spPr>
          <a:xfrm>
            <a:off x="7204720" y="2060848"/>
            <a:ext cx="1440160" cy="1138617"/>
          </a:xfrm>
          <a:prstGeom prst="rect">
            <a:avLst/>
          </a:prstGeom>
        </p:spPr>
      </p:pic>
    </p:spTree>
    <p:extLst>
      <p:ext uri="{BB962C8B-B14F-4D97-AF65-F5344CB8AC3E}">
        <p14:creationId xmlns:p14="http://schemas.microsoft.com/office/powerpoint/2010/main" val="131309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Chevron">
              <a:avLst/>
            </a:prstTxWarp>
          </a:bodyPr>
          <a:lstStyle/>
          <a:p>
            <a:pPr algn="ctr"/>
            <a:r>
              <a:rPr lang="ru-RU" b="1" dirty="0" smtClean="0">
                <a:solidFill>
                  <a:schemeClr val="tx2">
                    <a:lumMod val="60000"/>
                    <a:lumOff val="40000"/>
                  </a:schemeClr>
                </a:solidFill>
              </a:rPr>
              <a:t>Задачи  урока</a:t>
            </a:r>
            <a:endParaRPr lang="ru-RU" b="1" dirty="0">
              <a:solidFill>
                <a:schemeClr val="tx2">
                  <a:lumMod val="60000"/>
                  <a:lumOff val="40000"/>
                </a:schemeClr>
              </a:solidFill>
            </a:endParaRPr>
          </a:p>
        </p:txBody>
      </p:sp>
      <p:sp>
        <p:nvSpPr>
          <p:cNvPr id="3" name="Объект 2"/>
          <p:cNvSpPr>
            <a:spLocks noGrp="1"/>
          </p:cNvSpPr>
          <p:nvPr>
            <p:ph sz="quarter" idx="1"/>
          </p:nvPr>
        </p:nvSpPr>
        <p:spPr>
          <a:xfrm>
            <a:off x="457200" y="2348880"/>
            <a:ext cx="7467600" cy="4125072"/>
          </a:xfrm>
        </p:spPr>
        <p:txBody>
          <a:bodyPr/>
          <a:lstStyle/>
          <a:p>
            <a:r>
              <a:rPr lang="ru-RU" b="1" dirty="0">
                <a:solidFill>
                  <a:schemeClr val="accent6">
                    <a:lumMod val="50000"/>
                  </a:schemeClr>
                </a:solidFill>
              </a:rPr>
              <a:t>1) Сформировать представление о конкурсном движении.</a:t>
            </a:r>
          </a:p>
          <a:p>
            <a:r>
              <a:rPr lang="ru-RU" b="1" dirty="0">
                <a:solidFill>
                  <a:schemeClr val="accent6">
                    <a:lumMod val="50000"/>
                  </a:schemeClr>
                </a:solidFill>
              </a:rPr>
              <a:t>2) Активизировать лексику по изученной теме в практике её употребления.</a:t>
            </a:r>
          </a:p>
          <a:p>
            <a:r>
              <a:rPr lang="ru-RU" b="1" dirty="0">
                <a:solidFill>
                  <a:schemeClr val="accent6">
                    <a:lumMod val="50000"/>
                  </a:schemeClr>
                </a:solidFill>
              </a:rPr>
              <a:t>3) Совершенствовать умения учащихся в отборе содержания, структурировании и изложении высказываний на определённую тему.</a:t>
            </a:r>
          </a:p>
          <a:p>
            <a:r>
              <a:rPr lang="ru-RU" b="1" dirty="0">
                <a:solidFill>
                  <a:schemeClr val="accent6">
                    <a:lumMod val="50000"/>
                  </a:schemeClr>
                </a:solidFill>
              </a:rPr>
              <a:t>4)  Способствовать развитию самооценки учащихся и их личностных качеств.</a:t>
            </a:r>
          </a:p>
          <a:p>
            <a:endParaRPr lang="ru-RU" dirty="0"/>
          </a:p>
        </p:txBody>
      </p:sp>
      <p:pic>
        <p:nvPicPr>
          <p:cNvPr id="4" name="Рисунок 3"/>
          <p:cNvPicPr>
            <a:picLocks noChangeAspect="1"/>
          </p:cNvPicPr>
          <p:nvPr/>
        </p:nvPicPr>
        <p:blipFill>
          <a:blip r:embed="rId2" cstate="print"/>
          <a:stretch>
            <a:fillRect/>
          </a:stretch>
        </p:blipFill>
        <p:spPr>
          <a:xfrm>
            <a:off x="6732240" y="1417638"/>
            <a:ext cx="1912640" cy="1512168"/>
          </a:xfrm>
          <a:prstGeom prst="rect">
            <a:avLst/>
          </a:prstGeom>
        </p:spPr>
      </p:pic>
    </p:spTree>
    <p:extLst>
      <p:ext uri="{BB962C8B-B14F-4D97-AF65-F5344CB8AC3E}">
        <p14:creationId xmlns:p14="http://schemas.microsoft.com/office/powerpoint/2010/main" val="1142043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Эркер">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Ясность">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1916</TotalTime>
  <Words>929</Words>
  <Application>Microsoft Office PowerPoint</Application>
  <PresentationFormat>Экран (4:3)</PresentationFormat>
  <Paragraphs>172</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13</vt:i4>
      </vt:variant>
    </vt:vector>
  </HeadingPairs>
  <TitlesOfParts>
    <vt:vector size="21" baseType="lpstr">
      <vt:lpstr>Arial</vt:lpstr>
      <vt:lpstr>Arial Black</vt:lpstr>
      <vt:lpstr>Century Schoolbook</vt:lpstr>
      <vt:lpstr>Times New Roman</vt:lpstr>
      <vt:lpstr>Wingdings</vt:lpstr>
      <vt:lpstr>Wingdings 2</vt:lpstr>
      <vt:lpstr>Эркер</vt:lpstr>
      <vt:lpstr>Ясность</vt:lpstr>
      <vt:lpstr>ИНТЕРАКТИВНЫЕ ПРИЕМЫ ФОРМИРОВАНИЯ ИНОЯЗЫЧНОЙ КОММУНИКАТИВНОЙ  КОМПЕТЕНЦИИ УЧАЩИХСЯ  НА УРОКАХ ИНОСТРАННОГО ЯЗЫКА  </vt:lpstr>
      <vt:lpstr>Презентация PowerPoint</vt:lpstr>
      <vt:lpstr> Priorities</vt:lpstr>
      <vt:lpstr>Finish these sentences and  make up a story about yourself   </vt:lpstr>
      <vt:lpstr>    Make up a story about your partner using these questions  </vt:lpstr>
      <vt:lpstr>Learn more about yourself</vt:lpstr>
      <vt:lpstr>Презентация PowerPoint</vt:lpstr>
      <vt:lpstr>Всемирный конкурс подростков</vt:lpstr>
      <vt:lpstr>Задачи  урока</vt:lpstr>
      <vt:lpstr>Composition “A story about myself” </vt:lpstr>
      <vt:lpstr>The future of our planet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Планирование системы методической работы в МБОУ «Лицей №89»</dc:title>
  <dc:creator>1</dc:creator>
  <cp:lastModifiedBy>k218</cp:lastModifiedBy>
  <cp:revision>113</cp:revision>
  <dcterms:created xsi:type="dcterms:W3CDTF">2021-11-10T14:39:42Z</dcterms:created>
  <dcterms:modified xsi:type="dcterms:W3CDTF">2022-12-16T04:15:14Z</dcterms:modified>
</cp:coreProperties>
</file>