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</p:sldMasterIdLst>
  <p:notesMasterIdLst>
    <p:notesMasterId r:id="rId25"/>
  </p:notesMasterIdLst>
  <p:sldIdLst>
    <p:sldId id="256" r:id="rId2"/>
    <p:sldId id="287" r:id="rId3"/>
    <p:sldId id="288" r:id="rId4"/>
    <p:sldId id="289" r:id="rId5"/>
    <p:sldId id="286" r:id="rId6"/>
    <p:sldId id="271" r:id="rId7"/>
    <p:sldId id="257" r:id="rId8"/>
    <p:sldId id="273" r:id="rId9"/>
    <p:sldId id="275" r:id="rId10"/>
    <p:sldId id="261" r:id="rId11"/>
    <p:sldId id="276" r:id="rId12"/>
    <p:sldId id="279" r:id="rId13"/>
    <p:sldId id="281" r:id="rId14"/>
    <p:sldId id="291" r:id="rId15"/>
    <p:sldId id="293" r:id="rId16"/>
    <p:sldId id="282" r:id="rId17"/>
    <p:sldId id="264" r:id="rId18"/>
    <p:sldId id="267" r:id="rId19"/>
    <p:sldId id="283" r:id="rId20"/>
    <p:sldId id="284" r:id="rId21"/>
    <p:sldId id="285" r:id="rId22"/>
    <p:sldId id="292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25C6FF"/>
    <a:srgbClr val="B7ECFF"/>
    <a:srgbClr val="53A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B1A5-EDD4-4871-BF78-3B8462A6A5B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38B1-69D9-43DE-A85B-C5E22654D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4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738B1-69D9-43DE-A85B-C5E22654DF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6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9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1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2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5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0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12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6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12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8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B1EBC6-CCCC-4EBE-8168-AD50CF175B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6A6C-F092-44D7-97B4-2D048FEF1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w.com/de/deutsch-lernen/s-205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german.dw.com/de/overvie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createApp.ph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9fp87n?x=1jqt&amp;i=3imr7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ygerman.ru/" TargetMode="External"/><Relationship Id="rId13" Type="http://schemas.openxmlformats.org/officeDocument/2006/relationships/hyperlink" Target="https://learningapps.org/about.php" TargetMode="External"/><Relationship Id="rId3" Type="http://schemas.openxmlformats.org/officeDocument/2006/relationships/hyperlink" Target="https://www.dw.com/de" TargetMode="External"/><Relationship Id="rId7" Type="http://schemas.openxmlformats.org/officeDocument/2006/relationships/hyperlink" Target="https://www.de-online.ru/" TargetMode="External"/><Relationship Id="rId12" Type="http://schemas.openxmlformats.org/officeDocument/2006/relationships/hyperlink" Target="https://www.busuu.com/ru" TargetMode="External"/><Relationship Id="rId2" Type="http://schemas.openxmlformats.org/officeDocument/2006/relationships/hyperlink" Target="https://www.easygerma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pektrumdeutsch.com/" TargetMode="External"/><Relationship Id="rId11" Type="http://schemas.openxmlformats.org/officeDocument/2006/relationships/hyperlink" Target="http://deutsche-welt.info/uchebnie-materiali-na-nemeckom-yazike/" TargetMode="External"/><Relationship Id="rId5" Type="http://schemas.openxmlformats.org/officeDocument/2006/relationships/hyperlink" Target="https://www.pasch-net.de/" TargetMode="External"/><Relationship Id="rId10" Type="http://schemas.openxmlformats.org/officeDocument/2006/relationships/hyperlink" Target="https://lingust.ru/" TargetMode="External"/><Relationship Id="rId4" Type="http://schemas.openxmlformats.org/officeDocument/2006/relationships/hyperlink" Target="https://www.goethe.de/de/index.html" TargetMode="External"/><Relationship Id="rId9" Type="http://schemas.openxmlformats.org/officeDocument/2006/relationships/hyperlink" Target="http://startdeutsch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clark.edu/~krauss/toppicks/toppicks.html-" TargetMode="External"/><Relationship Id="rId13" Type="http://schemas.openxmlformats.org/officeDocument/2006/relationships/hyperlink" Target="http://www.falsefriends.ru/kids_songs.htm" TargetMode="External"/><Relationship Id="rId3" Type="http://schemas.openxmlformats.org/officeDocument/2006/relationships/hyperlink" Target="http://lessons.study.ru/" TargetMode="External"/><Relationship Id="rId7" Type="http://schemas.openxmlformats.org/officeDocument/2006/relationships/hyperlink" Target="http://www.kindersite.org/Directory/DirectoryFrame.htm" TargetMode="External"/><Relationship Id="rId12" Type="http://schemas.openxmlformats.org/officeDocument/2006/relationships/hyperlink" Target="http://www.cln.org/themes/songs.html" TargetMode="External"/><Relationship Id="rId2" Type="http://schemas.openxmlformats.org/officeDocument/2006/relationships/hyperlink" Target="http://www.britishcouncil.org/learnenglish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bc.co.uk/schools/starship/english" TargetMode="External"/><Relationship Id="rId11" Type="http://schemas.openxmlformats.org/officeDocument/2006/relationships/hyperlink" Target="https://english-study-cafe.ru/" TargetMode="External"/><Relationship Id="rId5" Type="http://schemas.openxmlformats.org/officeDocument/2006/relationships/hyperlink" Target="http://www.epals.com/" TargetMode="External"/><Relationship Id="rId15" Type="http://schemas.openxmlformats.org/officeDocument/2006/relationships/hyperlink" Target="http://www.7ya.ru/click.asp?url=http://www.englishlearner.com/tests/test.html" TargetMode="External"/><Relationship Id="rId10" Type="http://schemas.openxmlformats.org/officeDocument/2006/relationships/hyperlink" Target="http://www.english-to-go.com/" TargetMode="External"/><Relationship Id="rId4" Type="http://schemas.openxmlformats.org/officeDocument/2006/relationships/hyperlink" Target="http://www.autoenglish.org/" TargetMode="External"/><Relationship Id="rId9" Type="http://schemas.openxmlformats.org/officeDocument/2006/relationships/hyperlink" Target="http://englishtips.org/" TargetMode="External"/><Relationship Id="rId14" Type="http://schemas.openxmlformats.org/officeDocument/2006/relationships/hyperlink" Target="http://www.7ya.ru/click.asp?url=http://www.aitech.ac.jp/%7Eiteslj/quizz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7.xm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2704852"/>
            <a:ext cx="9144000" cy="2387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Использование цифровых образовательных ресурсов на уроках иностранных языков и во внеурочной </a:t>
            </a:r>
            <a:r>
              <a:rPr lang="ru-RU" b="1" dirty="0" smtClean="0">
                <a:solidFill>
                  <a:srgbClr val="0070C0"/>
                </a:solidFill>
              </a:rPr>
              <a:t>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110" y="5889946"/>
            <a:ext cx="9144000" cy="508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МБОУ «Гимназия № 41»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г.Кемерово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05360" cy="1035657"/>
          </a:xfrm>
        </p:spPr>
        <p:txBody>
          <a:bodyPr>
            <a:noAutofit/>
          </a:bodyPr>
          <a:lstStyle/>
          <a:p>
            <a:r>
              <a:rPr lang="de-AT" sz="4800" b="1" dirty="0" smtClean="0">
                <a:solidFill>
                  <a:srgbClr val="0070C0"/>
                </a:solidFill>
              </a:rPr>
              <a:t>Deutsche Welle</a:t>
            </a:r>
            <a:r>
              <a:rPr lang="de-AT" sz="4800" b="1" dirty="0"/>
              <a:t/>
            </a:r>
            <a:br>
              <a:rPr lang="de-AT" sz="4800" b="1" dirty="0"/>
            </a:b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74" t="729" r="3653" b="19386"/>
          <a:stretch/>
        </p:blipFill>
        <p:spPr>
          <a:xfrm>
            <a:off x="1625501" y="883588"/>
            <a:ext cx="8820525" cy="57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11" y="281826"/>
            <a:ext cx="10505360" cy="1035657"/>
          </a:xfrm>
        </p:spPr>
        <p:txBody>
          <a:bodyPr>
            <a:noAutofit/>
          </a:bodyPr>
          <a:lstStyle/>
          <a:p>
            <a:r>
              <a:rPr lang="de-AT" sz="4800" b="1" dirty="0" smtClean="0">
                <a:solidFill>
                  <a:srgbClr val="0070C0"/>
                </a:solidFill>
              </a:rPr>
              <a:t>Deutsche Welle</a:t>
            </a:r>
            <a:r>
              <a:rPr lang="de-AT" sz="4800" b="1" dirty="0"/>
              <a:t/>
            </a:r>
            <a:br>
              <a:rPr lang="de-AT" sz="4800" b="1" dirty="0"/>
            </a:b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4" r="1103"/>
          <a:stretch/>
        </p:blipFill>
        <p:spPr>
          <a:xfrm>
            <a:off x="1411356" y="977799"/>
            <a:ext cx="7961243" cy="5671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74" t="729" r="85110" b="90117"/>
          <a:stretch/>
        </p:blipFill>
        <p:spPr>
          <a:xfrm>
            <a:off x="125895" y="822794"/>
            <a:ext cx="1285461" cy="905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4749" y="2013456"/>
            <a:ext cx="293725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3200" b="1" dirty="0" smtClean="0">
                <a:solidFill>
                  <a:srgbClr val="0070C0"/>
                </a:solidFill>
              </a:rPr>
              <a:t>VIDEO-THEMA-</a:t>
            </a:r>
          </a:p>
          <a:p>
            <a:pPr algn="ctr">
              <a:lnSpc>
                <a:spcPct val="150000"/>
              </a:lnSpc>
            </a:pPr>
            <a:r>
              <a:rPr lang="de-AT" sz="3200" b="1" dirty="0" smtClean="0">
                <a:solidFill>
                  <a:srgbClr val="0070C0"/>
                </a:solidFill>
              </a:rPr>
              <a:t>LEKTIONEN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8224" y="2489136"/>
            <a:ext cx="47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www.dw.com/de/deutsch-lernen/s-2055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11" y="281826"/>
            <a:ext cx="10505360" cy="1035657"/>
          </a:xfrm>
        </p:spPr>
        <p:txBody>
          <a:bodyPr>
            <a:noAutofit/>
          </a:bodyPr>
          <a:lstStyle/>
          <a:p>
            <a:r>
              <a:rPr lang="de-AT" sz="4800" b="1" dirty="0" smtClean="0">
                <a:solidFill>
                  <a:srgbClr val="0070C0"/>
                </a:solidFill>
              </a:rPr>
              <a:t>Deutsche Welle</a:t>
            </a:r>
            <a:r>
              <a:rPr lang="de-AT" sz="4800" b="1" dirty="0"/>
              <a:t/>
            </a:r>
            <a:br>
              <a:rPr lang="de-AT" sz="4800" b="1" dirty="0"/>
            </a:b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74" t="729" r="85110" b="90117"/>
          <a:stretch/>
        </p:blipFill>
        <p:spPr>
          <a:xfrm>
            <a:off x="125895" y="822794"/>
            <a:ext cx="1285461" cy="905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3836" y="1943882"/>
            <a:ext cx="293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3200" b="1" dirty="0" smtClean="0">
                <a:solidFill>
                  <a:srgbClr val="0070C0"/>
                </a:solidFill>
              </a:rPr>
              <a:t>TOP-THEMA-</a:t>
            </a:r>
          </a:p>
          <a:p>
            <a:pPr algn="ctr">
              <a:lnSpc>
                <a:spcPct val="150000"/>
              </a:lnSpc>
            </a:pPr>
            <a:r>
              <a:rPr lang="de-AT" sz="3200" b="1" dirty="0" smtClean="0">
                <a:solidFill>
                  <a:srgbClr val="0070C0"/>
                </a:solidFill>
              </a:rPr>
              <a:t>LEKTIONEN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01" y="1035656"/>
            <a:ext cx="8265642" cy="57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11" y="281826"/>
            <a:ext cx="10505360" cy="1035657"/>
          </a:xfrm>
        </p:spPr>
        <p:txBody>
          <a:bodyPr>
            <a:noAutofit/>
          </a:bodyPr>
          <a:lstStyle/>
          <a:p>
            <a:r>
              <a:rPr lang="de-AT" sz="4800" b="1" dirty="0" smtClean="0">
                <a:solidFill>
                  <a:srgbClr val="0070C0"/>
                </a:solidFill>
              </a:rPr>
              <a:t>Deutsche Welle</a:t>
            </a:r>
            <a:r>
              <a:rPr lang="de-AT" sz="4800" b="1" dirty="0"/>
              <a:t/>
            </a:r>
            <a:br>
              <a:rPr lang="de-AT" sz="4800" b="1" dirty="0"/>
            </a:b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74" t="729" r="85110" b="90117"/>
          <a:stretch/>
        </p:blipFill>
        <p:spPr>
          <a:xfrm>
            <a:off x="125895" y="822794"/>
            <a:ext cx="1285461" cy="905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953" r="701"/>
          <a:stretch/>
        </p:blipFill>
        <p:spPr>
          <a:xfrm>
            <a:off x="1411356" y="952002"/>
            <a:ext cx="9893103" cy="57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11" y="281826"/>
            <a:ext cx="10505360" cy="1035657"/>
          </a:xfrm>
        </p:spPr>
        <p:txBody>
          <a:bodyPr>
            <a:noAutofit/>
          </a:bodyPr>
          <a:lstStyle/>
          <a:p>
            <a:r>
              <a:rPr lang="de-AT" sz="4800" b="1" dirty="0" smtClean="0">
                <a:solidFill>
                  <a:srgbClr val="0070C0"/>
                </a:solidFill>
              </a:rPr>
              <a:t>Deutsche Welle</a:t>
            </a:r>
            <a:r>
              <a:rPr lang="de-AT" sz="4800" b="1" dirty="0"/>
              <a:t/>
            </a:r>
            <a:br>
              <a:rPr lang="de-AT" sz="4800" b="1" dirty="0"/>
            </a:b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74" t="729" r="85110" b="90117"/>
          <a:stretch/>
        </p:blipFill>
        <p:spPr>
          <a:xfrm>
            <a:off x="125895" y="822794"/>
            <a:ext cx="1285461" cy="90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16" t="11673" r="89" b="252"/>
          <a:stretch/>
        </p:blipFill>
        <p:spPr>
          <a:xfrm>
            <a:off x="1505527" y="822794"/>
            <a:ext cx="9257943" cy="59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11" y="281826"/>
            <a:ext cx="10505360" cy="1035657"/>
          </a:xfrm>
        </p:spPr>
        <p:txBody>
          <a:bodyPr>
            <a:noAutofit/>
          </a:bodyPr>
          <a:lstStyle/>
          <a:p>
            <a:r>
              <a:rPr lang="de-AT" sz="4800" b="1" dirty="0" smtClean="0">
                <a:solidFill>
                  <a:srgbClr val="0070C0"/>
                </a:solidFill>
              </a:rPr>
              <a:t>Deutsche Welle</a:t>
            </a:r>
            <a:r>
              <a:rPr lang="de-AT" sz="4800" b="1" dirty="0"/>
              <a:t/>
            </a:r>
            <a:br>
              <a:rPr lang="de-AT" sz="4800" b="1" dirty="0"/>
            </a:b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74" t="729" r="85110" b="90117"/>
          <a:stretch/>
        </p:blipFill>
        <p:spPr>
          <a:xfrm>
            <a:off x="125895" y="822794"/>
            <a:ext cx="1285461" cy="905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56" y="893282"/>
            <a:ext cx="9127335" cy="58677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58963" y="120307"/>
            <a:ext cx="7355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learngerman.dw.com/de/overview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53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613" y="28426"/>
            <a:ext cx="10515600" cy="132556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Didaktisierungstool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109" y="228721"/>
            <a:ext cx="2301856" cy="794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85" y="1022762"/>
            <a:ext cx="6435615" cy="5706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274" t="729" r="85110" b="90117"/>
          <a:stretch/>
        </p:blipFill>
        <p:spPr>
          <a:xfrm>
            <a:off x="314738" y="216076"/>
            <a:ext cx="1285461" cy="905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12732"/>
          <a:stretch/>
        </p:blipFill>
        <p:spPr>
          <a:xfrm>
            <a:off x="2418985" y="1022761"/>
            <a:ext cx="6447980" cy="57060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1380" t="11731" r="960" b="2466"/>
          <a:stretch/>
        </p:blipFill>
        <p:spPr>
          <a:xfrm>
            <a:off x="2418985" y="999997"/>
            <a:ext cx="6447980" cy="57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613" y="28426"/>
            <a:ext cx="10515600" cy="132556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Didaktisierungstool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109" y="228721"/>
            <a:ext cx="2301856" cy="794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85" y="1022762"/>
            <a:ext cx="6435615" cy="5626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274" t="729" r="85110" b="90117"/>
          <a:stretch/>
        </p:blipFill>
        <p:spPr>
          <a:xfrm>
            <a:off x="314738" y="216076"/>
            <a:ext cx="1285461" cy="9053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t="12373"/>
          <a:stretch/>
        </p:blipFill>
        <p:spPr>
          <a:xfrm>
            <a:off x="2418985" y="1067727"/>
            <a:ext cx="6435615" cy="5581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99" t="13985" r="1802"/>
          <a:stretch/>
        </p:blipFill>
        <p:spPr>
          <a:xfrm>
            <a:off x="2354409" y="1045244"/>
            <a:ext cx="6500191" cy="5581762"/>
          </a:xfrm>
          <a:prstGeom prst="rect">
            <a:avLst/>
          </a:prstGeom>
        </p:spPr>
      </p:pic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11092069" y="6331226"/>
            <a:ext cx="784895" cy="34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58" y="0"/>
            <a:ext cx="10515600" cy="13255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LearningApps.org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431"/>
          <a:stretch/>
        </p:blipFill>
        <p:spPr>
          <a:xfrm>
            <a:off x="1665439" y="1186116"/>
            <a:ext cx="9122943" cy="5487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9348" y="6205323"/>
            <a:ext cx="401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https://learningapps.org/createApp.php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6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58" y="0"/>
            <a:ext cx="10515600" cy="13255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Quizlet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9" y="1027389"/>
            <a:ext cx="10317459" cy="56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14" y="345882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ЦОР разделяют на две </a:t>
            </a:r>
            <a:r>
              <a:rPr lang="ru-RU" sz="5400" b="1" dirty="0" smtClean="0">
                <a:solidFill>
                  <a:srgbClr val="0070C0"/>
                </a:solidFill>
              </a:rPr>
              <a:t>группы: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083" y="2287670"/>
            <a:ext cx="1051560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dirty="0"/>
              <a:t>информационные источники </a:t>
            </a:r>
            <a:endParaRPr lang="ru-RU" sz="4800" dirty="0" smtClean="0"/>
          </a:p>
          <a:p>
            <a:pPr>
              <a:lnSpc>
                <a:spcPct val="150000"/>
              </a:lnSpc>
            </a:pPr>
            <a:r>
              <a:rPr lang="ru-RU" sz="4800" dirty="0"/>
              <a:t>информационные инструменты </a:t>
            </a:r>
          </a:p>
        </p:txBody>
      </p:sp>
    </p:spTree>
    <p:extLst>
      <p:ext uri="{BB962C8B-B14F-4D97-AF65-F5344CB8AC3E}">
        <p14:creationId xmlns:p14="http://schemas.microsoft.com/office/powerpoint/2010/main" val="1957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58" y="0"/>
            <a:ext cx="10515600" cy="13255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Quizlet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6998"/>
          <a:stretch/>
        </p:blipFill>
        <p:spPr>
          <a:xfrm>
            <a:off x="1313771" y="1028443"/>
            <a:ext cx="9916998" cy="72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71" y="1560939"/>
            <a:ext cx="9916998" cy="51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58" y="0"/>
            <a:ext cx="10515600" cy="13255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Quizlet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1067260"/>
            <a:ext cx="9248110" cy="56902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0991" y="6219257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03545"/>
                </a:solidFill>
                <a:effectLst/>
                <a:latin typeface="hurme_no2-webfont"/>
                <a:hlinkClick r:id="rId3"/>
              </a:rPr>
              <a:t>https://quizlet.com/_9fp87n?x=1jqt&amp;i=3imr7x</a:t>
            </a:r>
            <a:r>
              <a:rPr lang="ru-RU" b="0" i="0" dirty="0" smtClean="0">
                <a:solidFill>
                  <a:srgbClr val="303545"/>
                </a:solidFill>
                <a:effectLst/>
                <a:latin typeface="hurme_no2-webfont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1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0" y="0"/>
            <a:ext cx="10515600" cy="13255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Электронные образовательные ресурсы к урокам немецкого языка и внеурочной деятельности по предмету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835" y="1241308"/>
            <a:ext cx="114392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://www.easygerman.org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видеоблог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изучающих немецкий язык. Каждую неделю авторы канала выкладывают несколько обучающих видео, каждое — для определенного языкового уровня. Здесь вы найдете видео по грамматике, лексике, произношению, видео о немецкой культуре и языковых особенностях.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https://www.dw.com/de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Новости и аналитика со всего мира на немецком языке с возможностью перевода на 30 языков, включая, конечно, русский. Видео, аудиозаписи, актуальные темы сопровождаются интерактивными упражнениями.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https://www.goethe.de/de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Здесь вы узнаете много нового о Германии, немецком языке и культуре. Представлены упражнения на тренировку лексики, грамматики, Институт имеет отделения во многих крупных городах России и СНГ.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https://www.pasch-net.de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для учащихся с углубленным изучением немецкого языка.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https://www.spektrumdeutsch.com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Курс немецкого языка как первого иностранного. Для тех, кто не сдается! Новый курс предназначен для 2–11 классов общеобразовательных организаций, а также школ, гимназий, лицеев с углубленным изучением немецкого языка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de-online.ru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портал для изучающих немецкий язык: грамматика, тексты, топики,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упражнения и многое другое для успешного изучения немецкого языка.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studygerman.ru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Онлайн уроки немецкого языка для всех уровней Лексика, грамматика, репетиторы, статьи и топики, тесты, немецкий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http://startdeutsch.ru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— Этот ресурс содержит все необходимое для изучения немецкого от начального уровня до продвинутого. Если вас интересует переезд в Германию, то здесь вы найдёте много полезной информации по этому вопросу.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https://lingust.ru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— Изучение немецкого языка с нуля! Решили выучить немецкий язык, но не знаете с чего начать? Специально для вас были подготовлены онлайн-уроки по изучению немецкого языка.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Deutsche-welt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еще один сайт, который порадует множеством разнообразных вариантов. Помимо онлайн-курсов, тут есть подборки статей и словари немецкого языка.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https://www.busuu.com/ru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версия этого сайта доступна также и в виде мобильного приложения. С помощью этой социальной сети можно пополнить свой словарный запас и общаться с носителями языка в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видеочате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https://learningapps.org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приложение  создано для поддержки обучения и преподавания с помощью небольших общедоступных интерактивных упражнений. Данные упражнения создаются онлайн и в дальнейшем могут быть использованы в образовательном процессе. Для создания таких упражнений на сайте предлагается несколько шаблонов (упражнения на классификацию, тесты с множественным выбором и т. д.).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43604"/>
            <a:ext cx="10797309" cy="13255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Электронные образовательные ресурсы </a:t>
            </a:r>
            <a:r>
              <a:rPr lang="ru-RU" sz="3600" b="1" dirty="0">
                <a:solidFill>
                  <a:srgbClr val="0070C0"/>
                </a:solidFill>
              </a:rPr>
              <a:t>к урокам английского языка и внеурочной деятельности по </a:t>
            </a:r>
            <a:r>
              <a:rPr lang="ru-RU" sz="3600" b="1" dirty="0" smtClean="0">
                <a:solidFill>
                  <a:srgbClr val="0070C0"/>
                </a:solidFill>
              </a:rPr>
              <a:t>предмету: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309" y="1102578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http://www.britishcouncil.org/learnenglish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Learn English is a portal that links to all of our websites for teachers and learners of English.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http://lessons.study.ru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все для тех, кому нужен английский язык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autoenglish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org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огромное количество онлайн материалов с возможностью распечатать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http://www.epals.com/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Сайт для поиска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http://www.bbc.co.uk/schools/starship/english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- разнообразные игры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jumbledwords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др.) со звуком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http://www.kindersite.org/Directory/DirectoryFrame.htm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все для детей (песни,  игры, истории)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http://www.lclark.edu/~krauss/toppicks/toppicks.html-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Educational Video Games offer a powerful way to learn basic skills.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http://englishtips.org/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- 138 статей для изучающих английский, ежедневно - новый мини-урок английского бесплатно, и наш новый раздел вопросов и ответов!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http://www.english-to-go.com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- уроки специалистов агентства Рейтер для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аудирования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 и весело сделан сайт 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язык.</a:t>
            </a:r>
            <a:r>
              <a:rPr lang="en-US" sz="1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https://english-study-cafe.ru</a:t>
            </a:r>
            <a:r>
              <a:rPr lang="ru-RU" sz="1400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для тех, кто учит и учится английскому языку.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Песни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http://www.cln.org/themes/songs.html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Songs for Children Theme Page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http://www.falsefriends.ru/kids_songs.htm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 Множество детских песенок на английском языке, некоторые - с музыкой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Self-StudyQuizzesfor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 ESL </a:t>
            </a:r>
            <a:r>
              <a:rPr lang="ru-RU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Students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коллекция тестов, контрольных опросов, викторин и т.д.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5"/>
              </a:rPr>
              <a:t>InteractiveTestsandQuizzesforLearnersofEnglish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тесты для учеников всех уровней по лексике или грамматике.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196" y="367430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Использование ЦОР позволяет: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630" y="1691322"/>
            <a:ext cx="10654447" cy="4651513"/>
          </a:xfrm>
        </p:spPr>
        <p:txBody>
          <a:bodyPr>
            <a:normAutofit/>
          </a:bodyPr>
          <a:lstStyle/>
          <a:p>
            <a:r>
              <a:rPr lang="ru-RU" sz="3200" dirty="0"/>
              <a:t>улучшить эффективность и качество образования;</a:t>
            </a:r>
          </a:p>
          <a:p>
            <a:r>
              <a:rPr lang="ru-RU" sz="3200" dirty="0" smtClean="0"/>
              <a:t>повысить </a:t>
            </a:r>
            <a:r>
              <a:rPr lang="ru-RU" sz="3200" dirty="0"/>
              <a:t>мотивацию учащихся к обучению;</a:t>
            </a:r>
          </a:p>
          <a:p>
            <a:r>
              <a:rPr lang="ru-RU" sz="3200" dirty="0" smtClean="0"/>
              <a:t>учитывать </a:t>
            </a:r>
            <a:r>
              <a:rPr lang="ru-RU" sz="3200" dirty="0"/>
              <a:t>страноведческий аспект;</a:t>
            </a:r>
          </a:p>
          <a:p>
            <a:r>
              <a:rPr lang="ru-RU" sz="3200" dirty="0" smtClean="0"/>
              <a:t>сделать </a:t>
            </a:r>
            <a:r>
              <a:rPr lang="ru-RU" sz="3200" dirty="0"/>
              <a:t>уроки эмоциональными и запоминающимися;</a:t>
            </a:r>
          </a:p>
          <a:p>
            <a:r>
              <a:rPr lang="ru-RU" sz="3200" dirty="0" smtClean="0"/>
              <a:t>реализовать </a:t>
            </a:r>
            <a:r>
              <a:rPr lang="ru-RU" sz="3200" dirty="0"/>
              <a:t>индивидуальный подход;</a:t>
            </a:r>
          </a:p>
          <a:p>
            <a:r>
              <a:rPr lang="ru-RU" sz="3200" dirty="0" smtClean="0"/>
              <a:t>изменить </a:t>
            </a:r>
            <a:r>
              <a:rPr lang="ru-RU" sz="3200" dirty="0"/>
              <a:t>характер взаимодействия учителя и ученика;</a:t>
            </a:r>
          </a:p>
          <a:p>
            <a:r>
              <a:rPr lang="ru-RU" sz="3200" dirty="0" smtClean="0"/>
              <a:t>повысить </a:t>
            </a:r>
            <a:r>
              <a:rPr lang="ru-RU" sz="3200" dirty="0"/>
              <a:t>качество наглядности;</a:t>
            </a:r>
          </a:p>
          <a:p>
            <a:r>
              <a:rPr lang="ru-RU" sz="3200" dirty="0" smtClean="0"/>
              <a:t>облегчить </a:t>
            </a:r>
            <a:r>
              <a:rPr lang="ru-RU" sz="3200" dirty="0"/>
              <a:t>труд учителя.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10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7" y="216673"/>
            <a:ext cx="11071890" cy="132556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С помощью ЦОР </a:t>
            </a:r>
            <a:r>
              <a:rPr lang="ru-RU" sz="5400" b="1" dirty="0" smtClean="0">
                <a:solidFill>
                  <a:srgbClr val="0070C0"/>
                </a:solidFill>
              </a:rPr>
              <a:t>можно </a:t>
            </a:r>
            <a:r>
              <a:rPr lang="ru-RU" sz="5400" b="1" dirty="0">
                <a:solidFill>
                  <a:srgbClr val="0070C0"/>
                </a:solidFill>
              </a:rPr>
              <a:t>решать целый ряд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696" y="1880166"/>
            <a:ext cx="10843592" cy="4979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предъявлять </a:t>
            </a:r>
            <a:r>
              <a:rPr lang="ru-RU" sz="3200" dirty="0"/>
              <a:t>новый учебный </a:t>
            </a:r>
            <a:r>
              <a:rPr lang="ru-RU" sz="3200" dirty="0" smtClean="0"/>
              <a:t>материал;</a:t>
            </a:r>
            <a:endParaRPr lang="ru-RU" sz="3200" dirty="0"/>
          </a:p>
          <a:p>
            <a:r>
              <a:rPr lang="ru-RU" sz="3200" dirty="0" smtClean="0"/>
              <a:t>повторять </a:t>
            </a:r>
            <a:r>
              <a:rPr lang="ru-RU" sz="3200" dirty="0"/>
              <a:t>и закреплять пройденные лексические </a:t>
            </a:r>
            <a:r>
              <a:rPr lang="ru-RU" sz="3200" dirty="0" smtClean="0"/>
              <a:t>единицы;</a:t>
            </a:r>
            <a:endParaRPr lang="ru-RU" sz="3200" dirty="0"/>
          </a:p>
          <a:p>
            <a:r>
              <a:rPr lang="ru-RU" sz="3200" dirty="0" smtClean="0"/>
              <a:t>проводить </a:t>
            </a:r>
            <a:r>
              <a:rPr lang="ru-RU" sz="3200" dirty="0"/>
              <a:t>промежуточный и итоговый контроль усвоения </a:t>
            </a:r>
            <a:r>
              <a:rPr lang="ru-RU" sz="3200" dirty="0" smtClean="0"/>
              <a:t>знаний;</a:t>
            </a:r>
            <a:endParaRPr lang="ru-RU" sz="3200" dirty="0"/>
          </a:p>
          <a:p>
            <a:r>
              <a:rPr lang="ru-RU" sz="3200" dirty="0" smtClean="0"/>
              <a:t>создать </a:t>
            </a:r>
            <a:r>
              <a:rPr lang="ru-RU" sz="3200" dirty="0"/>
              <a:t>игровые учебные ситуации, максимально приближенные к </a:t>
            </a:r>
            <a:r>
              <a:rPr lang="ru-RU" sz="3200" dirty="0" smtClean="0"/>
              <a:t>реальным;</a:t>
            </a:r>
            <a:endParaRPr lang="ru-RU" sz="3200" dirty="0"/>
          </a:p>
          <a:p>
            <a:r>
              <a:rPr lang="ru-RU" sz="3200" dirty="0" smtClean="0"/>
              <a:t>помогать </a:t>
            </a:r>
            <a:r>
              <a:rPr lang="ru-RU" sz="3200" dirty="0"/>
              <a:t>учащимся основательно подготовиться к сдаче </a:t>
            </a:r>
            <a:r>
              <a:rPr lang="ru-RU" sz="3200" dirty="0" smtClean="0"/>
              <a:t>ЕГЭ;</a:t>
            </a:r>
            <a:endParaRPr lang="ru-RU" sz="3200" dirty="0"/>
          </a:p>
          <a:p>
            <a:r>
              <a:rPr lang="ru-RU" sz="3200" dirty="0" smtClean="0"/>
              <a:t>приобрести </a:t>
            </a:r>
            <a:r>
              <a:rPr lang="ru-RU" sz="3200" dirty="0"/>
              <a:t>навыки работы с компьютером.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061" y="1959417"/>
            <a:ext cx="9144000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Дистанционное обучение: полезные Интернет-ресурсы для изучения </a:t>
            </a:r>
            <a:r>
              <a:rPr lang="ru-RU" b="1" dirty="0" err="1" smtClean="0">
                <a:solidFill>
                  <a:srgbClr val="0070C0"/>
                </a:solidFill>
              </a:rPr>
              <a:t>немекого</a:t>
            </a:r>
            <a:r>
              <a:rPr lang="ru-RU" b="1" dirty="0" smtClean="0">
                <a:solidFill>
                  <a:srgbClr val="0070C0"/>
                </a:solidFill>
              </a:rPr>
              <a:t> языка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3983" y="4955666"/>
            <a:ext cx="4678017" cy="1574341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Тютюнченко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Наталья Георгиевна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учитель немецкого языка 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МБОУ «Гимназия №41»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4254" y="200416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ИНТЕРНЕТ-РЕСУРСЫ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54" y="1754030"/>
            <a:ext cx="380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hlinkClick r:id="rId3" action="ppaction://hlinksldjump"/>
              </a:rPr>
              <a:t>YouTube </a:t>
            </a:r>
            <a:r>
              <a:rPr lang="ru-RU" sz="3200" b="1" dirty="0" smtClean="0">
                <a:solidFill>
                  <a:srgbClr val="0070C0"/>
                </a:solidFill>
                <a:hlinkClick r:id="rId3" action="ppaction://hlinksldjump"/>
              </a:rPr>
              <a:t>каналы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артинки по запросу &quot;youtube logo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24280" r="11430" b="21266"/>
          <a:stretch/>
        </p:blipFill>
        <p:spPr bwMode="auto">
          <a:xfrm>
            <a:off x="1134202" y="2448146"/>
            <a:ext cx="1770699" cy="13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5219" y="3748750"/>
            <a:ext cx="158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hlinkClick r:id="rId5" action="ppaction://hlinksldjump"/>
              </a:rPr>
              <a:t>Website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Картинки по запросу &quot;Website&quot;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6667" l="916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18" y="4333525"/>
            <a:ext cx="3321731" cy="20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приложения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6" t="12025" r="40932" b="11713"/>
          <a:stretch/>
        </p:blipFill>
        <p:spPr bwMode="auto">
          <a:xfrm>
            <a:off x="6780130" y="2046417"/>
            <a:ext cx="1065379" cy="21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6949" y="1347617"/>
            <a:ext cx="250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hlinkClick r:id="rId9" action="ppaction://hlinksldjump"/>
              </a:rPr>
              <a:t>Приложения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2058" name="Picture 10" descr="Картинки по запросу &quot;электронные учебные пособия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-1676" r="7003"/>
          <a:stretch/>
        </p:blipFill>
        <p:spPr bwMode="auto">
          <a:xfrm rot="11254481" flipV="1">
            <a:off x="9043155" y="4869739"/>
            <a:ext cx="2488801" cy="14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92057" y="3748749"/>
            <a:ext cx="3648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Электронные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учебные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пособия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582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42" y="424761"/>
            <a:ext cx="10515600" cy="872548"/>
          </a:xfrm>
        </p:spPr>
        <p:txBody>
          <a:bodyPr>
            <a:normAutofit fontScale="90000"/>
          </a:bodyPr>
          <a:lstStyle/>
          <a:p>
            <a:r>
              <a:rPr lang="de-AT" sz="5300" b="1" dirty="0">
                <a:solidFill>
                  <a:srgbClr val="0070C0"/>
                </a:solidFill>
              </a:rPr>
              <a:t>Easy German </a:t>
            </a:r>
            <a:r>
              <a:rPr lang="de-AT" dirty="0"/>
              <a:t/>
            </a:r>
            <a:br>
              <a:rPr lang="de-AT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3824" y="970365"/>
            <a:ext cx="9660193" cy="55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81" y="315431"/>
            <a:ext cx="10515600" cy="872548"/>
          </a:xfrm>
        </p:spPr>
        <p:txBody>
          <a:bodyPr>
            <a:normAutofit fontScale="90000"/>
          </a:bodyPr>
          <a:lstStyle/>
          <a:p>
            <a:r>
              <a:rPr lang="de-AT" sz="5300" b="1" dirty="0">
                <a:solidFill>
                  <a:srgbClr val="0070C0"/>
                </a:solidFill>
              </a:rPr>
              <a:t>Easy German </a:t>
            </a:r>
            <a:r>
              <a:rPr lang="de-AT" dirty="0"/>
              <a:t/>
            </a:r>
            <a:br>
              <a:rPr lang="de-AT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50" t="2631" r="712"/>
          <a:stretch/>
        </p:blipFill>
        <p:spPr>
          <a:xfrm>
            <a:off x="1451113" y="795131"/>
            <a:ext cx="8776252" cy="5148468"/>
          </a:xfrm>
          <a:prstGeom prst="rect">
            <a:avLst/>
          </a:prstGeom>
        </p:spPr>
      </p:pic>
      <p:sp>
        <p:nvSpPr>
          <p:cNvPr id="7" name="Стрелка углом вверх 6"/>
          <p:cNvSpPr/>
          <p:nvPr/>
        </p:nvSpPr>
        <p:spPr>
          <a:xfrm>
            <a:off x="457200" y="5982309"/>
            <a:ext cx="5198165" cy="646624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496" y="5831595"/>
            <a:ext cx="4353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Наличие субтитров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65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81" y="315431"/>
            <a:ext cx="10515600" cy="872548"/>
          </a:xfrm>
        </p:spPr>
        <p:txBody>
          <a:bodyPr>
            <a:normAutofit fontScale="90000"/>
          </a:bodyPr>
          <a:lstStyle/>
          <a:p>
            <a:r>
              <a:rPr lang="de-AT" sz="5300" b="1" dirty="0">
                <a:solidFill>
                  <a:srgbClr val="0070C0"/>
                </a:solidFill>
              </a:rPr>
              <a:t>Easy German </a:t>
            </a:r>
            <a:r>
              <a:rPr lang="de-AT" dirty="0"/>
              <a:t/>
            </a:r>
            <a:br>
              <a:rPr lang="de-AT" dirty="0"/>
            </a:br>
            <a:endParaRPr lang="ru-RU" dirty="0"/>
          </a:p>
        </p:txBody>
      </p:sp>
      <p:sp>
        <p:nvSpPr>
          <p:cNvPr id="7" name="Стрелка углом вверх 6">
            <a:hlinkClick r:id="rId2" action="ppaction://hlinksldjump"/>
          </p:cNvPr>
          <p:cNvSpPr/>
          <p:nvPr/>
        </p:nvSpPr>
        <p:spPr>
          <a:xfrm>
            <a:off x="626165" y="5777711"/>
            <a:ext cx="8299175" cy="911324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496" y="5831595"/>
            <a:ext cx="7839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Сортировка материала по уровням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70" b="3698"/>
          <a:stretch/>
        </p:blipFill>
        <p:spPr>
          <a:xfrm>
            <a:off x="725557" y="797213"/>
            <a:ext cx="10187358" cy="49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743</TotalTime>
  <Words>885</Words>
  <Application>Microsoft Office PowerPoint</Application>
  <PresentationFormat>Широкоэкранный</PresentationFormat>
  <Paragraphs>88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hurme_no2-webfont</vt:lpstr>
      <vt:lpstr>Times New Roman</vt:lpstr>
      <vt:lpstr>Wingdings 2</vt:lpstr>
      <vt:lpstr>HDOfficeLightV0</vt:lpstr>
      <vt:lpstr>Использование цифровых образовательных ресурсов на уроках иностранных языков и во внеурочной деятельности</vt:lpstr>
      <vt:lpstr>ЦОР разделяют на две группы:</vt:lpstr>
      <vt:lpstr>Использование ЦОР позволяет: </vt:lpstr>
      <vt:lpstr>С помощью ЦОР можно решать целый ряд задач:</vt:lpstr>
      <vt:lpstr>Дистанционное обучение: полезные Интернет-ресурсы для изучения немекого языка</vt:lpstr>
      <vt:lpstr>ИНТЕРНЕТ-РЕСУРСЫ</vt:lpstr>
      <vt:lpstr>Easy German  </vt:lpstr>
      <vt:lpstr>Easy German  </vt:lpstr>
      <vt:lpstr>Easy German  </vt:lpstr>
      <vt:lpstr>Deutsche Welle </vt:lpstr>
      <vt:lpstr>Deutsche Welle </vt:lpstr>
      <vt:lpstr>Deutsche Welle </vt:lpstr>
      <vt:lpstr>Deutsche Welle </vt:lpstr>
      <vt:lpstr>Deutsche Welle </vt:lpstr>
      <vt:lpstr>Deutsche Welle </vt:lpstr>
      <vt:lpstr>Didaktisierungstool</vt:lpstr>
      <vt:lpstr>Didaktisierungstool</vt:lpstr>
      <vt:lpstr>LearningApps.org</vt:lpstr>
      <vt:lpstr>Quizlet</vt:lpstr>
      <vt:lpstr>Quizlet</vt:lpstr>
      <vt:lpstr>Quizlet</vt:lpstr>
      <vt:lpstr>Электронные образовательные ресурсы к урокам немецкого языка и внеурочной деятельности по предмету</vt:lpstr>
      <vt:lpstr>Электронные образовательные ресурсы к урокам английского языка и внеурочной деятельности по предмету: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33</cp:revision>
  <dcterms:created xsi:type="dcterms:W3CDTF">2021-02-16T02:28:34Z</dcterms:created>
  <dcterms:modified xsi:type="dcterms:W3CDTF">2021-02-17T11:00:29Z</dcterms:modified>
</cp:coreProperties>
</file>