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4" r:id="rId2"/>
    <p:sldId id="335" r:id="rId3"/>
    <p:sldId id="256" r:id="rId4"/>
    <p:sldId id="328" r:id="rId5"/>
    <p:sldId id="329" r:id="rId6"/>
    <p:sldId id="332" r:id="rId7"/>
    <p:sldId id="331" r:id="rId8"/>
    <p:sldId id="333" r:id="rId9"/>
    <p:sldId id="263" r:id="rId10"/>
    <p:sldId id="261" r:id="rId11"/>
    <p:sldId id="298" r:id="rId12"/>
    <p:sldId id="306" r:id="rId13"/>
    <p:sldId id="299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AEA"/>
    <a:srgbClr val="FFFFCC"/>
    <a:srgbClr val="004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62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C6C7-88BA-4A7C-BB79-79181CC89875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2F715-762A-4587-916B-0E7F2DD0EF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1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B9470-0C13-4789-8C7C-4166694EEE2D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335B-4773-4566-B0E7-0F40FB708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2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9F01-A09B-4C67-834A-AC6FA1A46FAD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1C09D-DE6A-48A7-8ACC-0BFEC0BB1A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94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CF08D-F768-4452-9A7F-2B43D8639201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70E3-7AE3-46D8-89FB-A70976506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12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74B64-4703-44F4-948F-C111CC4322D1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21F8F-A159-4325-AD02-B497EEFC8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74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94E94-26CB-4DEB-9C04-BB59872B6F91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B1FF5-A433-4C68-9A9E-5FD9E4C12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15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87CD-FB0F-4F5C-B539-91DFC724B6D9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1218-27AA-4750-BBDE-6455AAA35D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20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27274-98E2-412B-925B-D0669544B461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307EC-AA31-4BD3-9DF9-CF39D80B55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1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B588-E63F-4CD3-94EF-EFC98B32256F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D13AB-2477-4E41-B6E7-AB5209DB1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4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70068-F6B5-4266-8E2F-90570C89A354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4189D-A656-4527-971E-0D425296C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6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DB40D-31E4-40A9-93C0-74BFDDEC0B53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97C3F-F822-4457-A11A-ABD563318B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5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E8A79A-63FE-42E7-BD77-A04C8E1C8016}" type="datetimeFigureOut">
              <a:rPr lang="ru-RU"/>
              <a:pPr>
                <a:defRPr/>
              </a:pPr>
              <a:t>25.11.2021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364A3A-37A9-47F0-B55C-1B48D3950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2847" y="987973"/>
            <a:ext cx="7342909" cy="274756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effectLst/>
              </a:rPr>
              <a:t>ВЕБ-СЕМИНАР </a:t>
            </a:r>
            <a:br>
              <a:rPr lang="ru-RU" sz="3200" b="1" dirty="0" smtClean="0">
                <a:effectLst/>
              </a:rPr>
            </a:br>
            <a:r>
              <a:rPr lang="ru-RU" sz="3200" b="1" dirty="0" smtClean="0">
                <a:effectLst/>
              </a:rPr>
              <a:t/>
            </a:r>
            <a:br>
              <a:rPr lang="ru-RU" sz="3200" b="1" dirty="0" smtClean="0">
                <a:effectLst/>
              </a:rPr>
            </a:br>
            <a:r>
              <a:rPr lang="ru-RU" sz="3200" b="1" dirty="0" smtClean="0">
                <a:effectLst/>
              </a:rPr>
              <a:t>«НАУЧНО-МЕТОДИЧЕСКИЕ И ОРГАНИЗАЦИОННЫЕ АСПЕКТЫ СОЗДАНИЯ РЕЗУЛЬТАТА ИНТЕЛЛЕКТУАЛЬНОЙ ДЕЯТЕЛЬНОСТИ ПЕДАГОГОВ»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0886" y="4198450"/>
            <a:ext cx="7222783" cy="2307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eaLnBrk="0" hangingPunct="0">
              <a:spcBef>
                <a:spcPts val="0"/>
              </a:spcBef>
              <a:buClr>
                <a:schemeClr val="accent1"/>
              </a:buClr>
              <a:defRPr/>
            </a:pPr>
            <a:r>
              <a:rPr lang="ru-RU" sz="2800" b="1" dirty="0" err="1" smtClean="0">
                <a:solidFill>
                  <a:schemeClr val="tx1"/>
                </a:solidFill>
                <a:cs typeface="Times New Roman" pitchFamily="18" charset="0"/>
              </a:rPr>
              <a:t>Варова</a:t>
            </a: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cs typeface="Times New Roman" pitchFamily="18" charset="0"/>
              </a:rPr>
              <a:t>Татьяна Ивановна</a:t>
            </a:r>
            <a:r>
              <a:rPr lang="ru-RU" sz="2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endParaRPr lang="ru-RU" sz="2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  <a:buClr>
                <a:schemeClr val="accent1"/>
              </a:buClr>
              <a:defRPr/>
            </a:pP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заведующая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лабораторией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научно-методического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сопровождения инновационной и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экспериментальной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деятельности в образовании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КРИПКиПРО</a:t>
            </a:r>
          </a:p>
          <a:p>
            <a:pPr lvl="0" algn="just">
              <a:spcBef>
                <a:spcPts val="0"/>
              </a:spcBef>
              <a:buClr>
                <a:schemeClr val="accent1"/>
              </a:buClr>
              <a:defRPr/>
            </a:pPr>
            <a:r>
              <a:rPr lang="ru-RU" sz="2800" b="1" dirty="0">
                <a:solidFill>
                  <a:schemeClr val="tx1"/>
                </a:solidFill>
                <a:cs typeface="Times New Roman" pitchFamily="18" charset="0"/>
              </a:rPr>
              <a:t>Коровина Наталья Анатольевна,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заведующая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лабораторией научно-методического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сопровождения управления интеллектуальной собственностью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КРИПКиПРО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886" y="203203"/>
            <a:ext cx="1200000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94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47" y="160421"/>
            <a:ext cx="7379369" cy="962527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sz="2400" b="1" dirty="0">
                <a:effectLst/>
              </a:rPr>
              <a:t>Термин «методическое обеспечение» используется в педагогике в двух смыслах: как процесс и как </a:t>
            </a:r>
            <a:r>
              <a:rPr lang="ru-RU" sz="2400" b="1" dirty="0" smtClean="0">
                <a:effectLst/>
              </a:rPr>
              <a:t>результат 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338" y="1406076"/>
            <a:ext cx="3240504" cy="470898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just"/>
            <a:r>
              <a:rPr lang="ru-RU" sz="2000" b="1" dirty="0">
                <a:solidFill>
                  <a:schemeClr val="tx1"/>
                </a:solidFill>
              </a:rPr>
              <a:t>Методическое обеспечение как процесс </a:t>
            </a:r>
            <a:r>
              <a:rPr lang="ru-RU" sz="2000" dirty="0">
                <a:solidFill>
                  <a:schemeClr val="tx1"/>
                </a:solidFill>
              </a:rPr>
              <a:t>– это планирование, разработка и создание оптимальной системы учебно-методической документации и средств обучения, необходимых для эффективной организации образовательного процесса в рамках времени и содержания, определяемых </a:t>
            </a:r>
            <a:r>
              <a:rPr lang="ru-RU" sz="2000" dirty="0" smtClean="0">
                <a:solidFill>
                  <a:schemeClr val="tx1"/>
                </a:solidFill>
              </a:rPr>
              <a:t>образовательной </a:t>
            </a:r>
            <a:r>
              <a:rPr lang="ru-RU" sz="2000" dirty="0">
                <a:solidFill>
                  <a:schemeClr val="tx1"/>
                </a:solidFill>
              </a:rPr>
              <a:t>программой.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81138" y="1225689"/>
            <a:ext cx="4170946" cy="563231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Методическое обеспечение как результат  </a:t>
            </a:r>
            <a:r>
              <a:rPr lang="ru-RU" sz="2000" dirty="0" smtClean="0">
                <a:solidFill>
                  <a:schemeClr val="tx1"/>
                </a:solidFill>
              </a:rPr>
              <a:t>– это совокупность всех учебно-методических документов (планов, программ, методик, учебных пособий и т.д.), представляющих собой системное описание образовательного процесса, который впоследствии будет реализован на практике. Методическое обеспечение является дидактическим средством управления подготовкой специалистов, комплексной информационной моделью педагогической системы, задающей структуру и отображающей определенным образом ее элементы.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5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7219950" cy="739775"/>
          </a:xfrm>
        </p:spPr>
        <p:txBody>
          <a:bodyPr/>
          <a:lstStyle/>
          <a:p>
            <a:pPr algn="ctr"/>
            <a:r>
              <a:rPr lang="ru-RU" sz="3200" b="1" dirty="0" smtClean="0">
                <a:effectLst/>
              </a:rPr>
              <a:t>Методическая продукция в ОО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650" y="1390650"/>
            <a:ext cx="7296150" cy="478631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effectLst/>
              </a:rPr>
              <a:t>Методическая продукция </a:t>
            </a:r>
            <a:r>
              <a:rPr lang="ru-RU" dirty="0" smtClean="0">
                <a:effectLst/>
              </a:rPr>
              <a:t>в </a:t>
            </a:r>
            <a:r>
              <a:rPr lang="ru-RU" dirty="0">
                <a:effectLst/>
              </a:rPr>
              <a:t>ОО </a:t>
            </a:r>
            <a:r>
              <a:rPr lang="ru-RU" dirty="0" smtClean="0">
                <a:effectLst/>
              </a:rPr>
              <a:t>представляет собой информационно-образовательный продукт, ее создание является значительным результатом методической деятельности педагога, методиста, средством совершенствования качества образовательной деятельности.</a:t>
            </a:r>
          </a:p>
          <a:p>
            <a:pPr marL="0" indent="0" algn="just">
              <a:buNone/>
            </a:pPr>
            <a:r>
              <a:rPr lang="ru-RU" dirty="0" smtClean="0">
                <a:effectLst/>
              </a:rPr>
              <a:t> 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821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71450"/>
            <a:ext cx="7391400" cy="6515100"/>
          </a:xfrm>
        </p:spPr>
        <p:txBody>
          <a:bodyPr/>
          <a:lstStyle/>
          <a:p>
            <a:pPr marL="0" indent="457200" algn="just">
              <a:buNone/>
            </a:pPr>
            <a:r>
              <a:rPr lang="ru-RU" sz="2600" b="1" dirty="0">
                <a:effectLst/>
              </a:rPr>
              <a:t>Издание -</a:t>
            </a:r>
            <a:r>
              <a:rPr lang="ru-RU" sz="2600" dirty="0">
                <a:effectLst/>
              </a:rPr>
              <a:t> документ, предназначенный для распространения содержащейся в нем информации, прошедший редакционно-издательскую обработку, полученный печатанием или теснением, </a:t>
            </a:r>
            <a:r>
              <a:rPr lang="ru-RU" sz="2600" dirty="0" err="1">
                <a:effectLst/>
              </a:rPr>
              <a:t>полиграфически</a:t>
            </a:r>
            <a:r>
              <a:rPr lang="ru-RU" sz="2600" dirty="0">
                <a:effectLst/>
              </a:rPr>
              <a:t> самостоятельно оформленный, имеющий выходные сведения.</a:t>
            </a:r>
          </a:p>
          <a:p>
            <a:pPr marL="0" indent="0" algn="just">
              <a:buNone/>
            </a:pPr>
            <a:r>
              <a:rPr lang="ru-RU" sz="2600" dirty="0">
                <a:effectLst/>
              </a:rPr>
              <a:t>Согласно межгосударственному стандарту в рамках системы стандартов по информации, библиотечному и издательскому делу основными видами информационных продуктов являются </a:t>
            </a:r>
            <a:endParaRPr lang="ru-RU" sz="2600" dirty="0" smtClean="0">
              <a:effectLst/>
            </a:endParaRPr>
          </a:p>
          <a:p>
            <a:pPr algn="just">
              <a:lnSpc>
                <a:spcPct val="100000"/>
              </a:lnSpc>
            </a:pPr>
            <a:r>
              <a:rPr lang="ru-RU" sz="2600" dirty="0" smtClean="0">
                <a:effectLst/>
              </a:rPr>
              <a:t>учебно-программные </a:t>
            </a:r>
          </a:p>
          <a:p>
            <a:pPr algn="just">
              <a:lnSpc>
                <a:spcPct val="100000"/>
              </a:lnSpc>
            </a:pPr>
            <a:r>
              <a:rPr lang="ru-RU" sz="2600" dirty="0" smtClean="0">
                <a:effectLst/>
              </a:rPr>
              <a:t>учебно-теоретические </a:t>
            </a:r>
          </a:p>
          <a:p>
            <a:pPr algn="just">
              <a:lnSpc>
                <a:spcPct val="100000"/>
              </a:lnSpc>
            </a:pPr>
            <a:r>
              <a:rPr lang="ru-RU" sz="2600" dirty="0" smtClean="0">
                <a:effectLst/>
              </a:rPr>
              <a:t>учебно-практические </a:t>
            </a:r>
          </a:p>
          <a:p>
            <a:pPr algn="just">
              <a:lnSpc>
                <a:spcPct val="100000"/>
              </a:lnSpc>
            </a:pPr>
            <a:r>
              <a:rPr lang="ru-RU" sz="2600" dirty="0" smtClean="0">
                <a:effectLst/>
              </a:rPr>
              <a:t>учебно-методические</a:t>
            </a:r>
          </a:p>
          <a:p>
            <a:pPr algn="just">
              <a:lnSpc>
                <a:spcPct val="100000"/>
              </a:lnSpc>
            </a:pPr>
            <a:r>
              <a:rPr lang="ru-RU" sz="2600" dirty="0" smtClean="0">
                <a:effectLst/>
              </a:rPr>
              <a:t>учебно-наглядные издания</a:t>
            </a:r>
            <a:endParaRPr lang="ru-RU" sz="260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Выноска со стрелкой влево 3"/>
          <p:cNvSpPr/>
          <p:nvPr/>
        </p:nvSpPr>
        <p:spPr>
          <a:xfrm>
            <a:off x="3615559" y="3930869"/>
            <a:ext cx="4004441" cy="2755681"/>
          </a:xfrm>
          <a:prstGeom prst="leftArrowCallout">
            <a:avLst/>
          </a:prstGeom>
          <a:solidFill>
            <a:srgbClr val="F7FAE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Рукопись -</a:t>
            </a:r>
            <a:r>
              <a:rPr lang="ru-RU" dirty="0">
                <a:solidFill>
                  <a:schemeClr val="tx2"/>
                </a:solidFill>
              </a:rPr>
              <a:t> это текст на бумаге </a:t>
            </a:r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(</a:t>
            </a:r>
            <a:r>
              <a:rPr lang="ru-RU" dirty="0">
                <a:solidFill>
                  <a:schemeClr val="tx2"/>
                </a:solidFill>
              </a:rPr>
              <a:t>или другом материале), написанный от руки</a:t>
            </a:r>
            <a:r>
              <a:rPr lang="ru-RU" dirty="0" smtClean="0">
                <a:solidFill>
                  <a:schemeClr val="tx2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tx2"/>
                </a:solidFill>
              </a:rPr>
              <a:t> обычно текст </a:t>
            </a:r>
            <a:r>
              <a:rPr lang="ru-RU" dirty="0" smtClean="0">
                <a:solidFill>
                  <a:schemeClr val="tx2"/>
                </a:solidFill>
              </a:rPr>
              <a:t>какого- либо</a:t>
            </a:r>
            <a:r>
              <a:rPr lang="ru-RU" dirty="0">
                <a:solidFill>
                  <a:schemeClr val="tx2"/>
                </a:solidFill>
              </a:rPr>
              <a:t> произведения, </a:t>
            </a:r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написанный</a:t>
            </a:r>
            <a:r>
              <a:rPr lang="ru-RU" dirty="0">
                <a:solidFill>
                  <a:schemeClr val="tx2"/>
                </a:solidFill>
              </a:rPr>
              <a:t> от руки </a:t>
            </a:r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автором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1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5417"/>
              </p:ext>
            </p:extLst>
          </p:nvPr>
        </p:nvGraphicFramePr>
        <p:xfrm>
          <a:off x="0" y="0"/>
          <a:ext cx="9144000" cy="6918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51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2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38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Классификация методической продукции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987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 группа: </a:t>
                      </a:r>
                    </a:p>
                    <a:p>
                      <a:pPr algn="ctr"/>
                      <a:r>
                        <a:rPr lang="ru-RU" sz="1600" dirty="0" smtClean="0"/>
                        <a:t>учебно-программные</a:t>
                      </a:r>
                      <a:r>
                        <a:rPr lang="ru-RU" sz="1600" baseline="0" dirty="0" smtClean="0"/>
                        <a:t> издания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Это учебное издание, регламентирующее состав, объем, порядок, сроки изучения учебных дисциплин, предусмотренных для данного учебного заведения. </a:t>
                      </a:r>
                      <a:r>
                        <a:rPr lang="ru-RU" sz="1600" b="1" dirty="0" smtClean="0"/>
                        <a:t>Разновидности:</a:t>
                      </a:r>
                      <a:r>
                        <a:rPr lang="ru-RU" sz="1600" b="0" dirty="0" smtClean="0"/>
                        <a:t> учебный план, тематический план, календарно-тематический план, учебная программа, программа внеурочной деятельности и др.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32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2 группа: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учебно-теоретические издания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/>
                        <a:t>Это учебное издание, содержащее систематизированные научно-теоретические сведения, изложенные в форме, удобной для изучения и усвоения. </a:t>
                      </a:r>
                      <a:r>
                        <a:rPr lang="ru-RU" sz="1600" b="1" dirty="0" smtClean="0"/>
                        <a:t>Разновидности: </a:t>
                      </a:r>
                      <a:r>
                        <a:rPr lang="ru-RU" sz="1600" b="0" dirty="0" smtClean="0"/>
                        <a:t>учебник и учебное пособие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9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3 группа: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учебно-практические издания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Это систематизированные сведения научно-практического</a:t>
                      </a:r>
                      <a:r>
                        <a:rPr lang="ru-RU" sz="1600" baseline="0" dirty="0" smtClean="0"/>
                        <a:t> и прикладного характера, изложенные в удобной для изучения и усвоения форме. </a:t>
                      </a:r>
                      <a:r>
                        <a:rPr lang="ru-RU" sz="1600" b="1" dirty="0" smtClean="0"/>
                        <a:t>Разновидности: </a:t>
                      </a:r>
                      <a:r>
                        <a:rPr lang="ru-RU" sz="1600" dirty="0" smtClean="0"/>
                        <a:t>задачник, сборник упражнений, практикумы, хрестоматия, сборник тестовых заданий,</a:t>
                      </a:r>
                      <a:r>
                        <a:rPr lang="ru-RU" sz="1600" baseline="0" dirty="0" smtClean="0"/>
                        <a:t> рабочие тетради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43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</a:t>
                      </a:r>
                      <a:r>
                        <a:rPr lang="ru-RU" sz="1600" baseline="0" dirty="0" smtClean="0"/>
                        <a:t> группа: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/>
                        <a:t>учебно-методические издания</a:t>
                      </a:r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Это издания, содержащие систематизированные материалы по методике обучения или самостоятельного изучения</a:t>
                      </a:r>
                      <a:r>
                        <a:rPr lang="ru-RU" sz="1600" baseline="0" dirty="0" smtClean="0"/>
                        <a:t> учебного материала дисциплины, тематику и методику различных прак­тических способов закрепления знаний, изложенных в форме, удобной для изучения и усвоения.</a:t>
                      </a:r>
                    </a:p>
                    <a:p>
                      <a:pPr algn="just"/>
                      <a:r>
                        <a:rPr lang="ru-RU" sz="1600" b="1" baseline="0" dirty="0" smtClean="0"/>
                        <a:t>Разновидности: </a:t>
                      </a:r>
                      <a:r>
                        <a:rPr lang="ru-RU" sz="1600" baseline="0" dirty="0" smtClean="0"/>
                        <a:t>методические разработки, методические рекомендации, методические пособие, учебно-методический комплект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722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</a:t>
                      </a:r>
                      <a:r>
                        <a:rPr lang="ru-RU" sz="1600" baseline="0" dirty="0" smtClean="0"/>
                        <a:t> группа:</a:t>
                      </a:r>
                    </a:p>
                    <a:p>
                      <a:pPr algn="ctr"/>
                      <a:r>
                        <a:rPr lang="ru-RU" sz="1600" dirty="0" smtClean="0"/>
                        <a:t>учебно-наглядные издания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Это  учебное издание, содержащее материа­лы, способствующие изучению или преподаванию определенной дисцип­лины, содержание которого выражено изобразительно-графическими средствами с кратким поясняющим текстом или без него  </a:t>
                      </a:r>
                    </a:p>
                    <a:p>
                      <a:pPr algn="just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Раз­новидности: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альбомы, атласы, электронные учебно-наглядные издания (например, тематические подборки цифровых материалов, муль­тимедийные презентации и др.)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54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03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6026" y="1082567"/>
            <a:ext cx="7373499" cy="4834758"/>
          </a:xfrm>
        </p:spPr>
        <p:txBody>
          <a:bodyPr/>
          <a:lstStyle/>
          <a:p>
            <a:endParaRPr lang="ru-RU" dirty="0" smtClean="0"/>
          </a:p>
          <a:p>
            <a:pPr algn="just"/>
            <a:r>
              <a:rPr lang="ru-RU" dirty="0" smtClean="0"/>
              <a:t>ТРЕБОВАНИЯ к </a:t>
            </a:r>
            <a:r>
              <a:rPr lang="ru-RU" dirty="0"/>
              <a:t>оформлению рукописи, </a:t>
            </a:r>
            <a:r>
              <a:rPr lang="ru-RU" dirty="0" smtClean="0"/>
              <a:t>представляемой </a:t>
            </a:r>
            <a:r>
              <a:rPr lang="ru-RU" dirty="0"/>
              <a:t>в </a:t>
            </a:r>
            <a:r>
              <a:rPr lang="ru-RU" dirty="0" smtClean="0"/>
              <a:t>Центр </a:t>
            </a:r>
            <a:r>
              <a:rPr lang="ru-RU" dirty="0"/>
              <a:t>издательско-полиграфической деятельности </a:t>
            </a:r>
            <a:r>
              <a:rPr lang="ru-RU" dirty="0" smtClean="0"/>
              <a:t>КРИПКиПРО:</a:t>
            </a:r>
          </a:p>
          <a:p>
            <a:pPr algn="just"/>
            <a:r>
              <a:rPr lang="en-US" sz="1600" dirty="0">
                <a:solidFill>
                  <a:srgbClr val="0070C0"/>
                </a:solidFill>
              </a:rPr>
              <a:t>https://ipk.kuz-edu.ru/files/podrazdeleniya/cipd/Trebovan%20k%20rukopisi.pdf</a:t>
            </a:r>
            <a:endParaRPr lang="ru-RU" sz="1600" dirty="0">
              <a:solidFill>
                <a:srgbClr val="0070C0"/>
              </a:solidFill>
            </a:endParaRPr>
          </a:p>
          <a:p>
            <a:endParaRPr lang="ru-RU" dirty="0"/>
          </a:p>
          <a:p>
            <a:r>
              <a:rPr lang="ru-RU" dirty="0" smtClean="0">
                <a:solidFill>
                  <a:srgbClr val="FF0000"/>
                </a:solidFill>
              </a:rPr>
              <a:t>Приглашаем</a:t>
            </a:r>
            <a:r>
              <a:rPr lang="ru-RU" dirty="0">
                <a:solidFill>
                  <a:srgbClr val="FF0000"/>
                </a:solidFill>
              </a:rPr>
              <a:t>!</a:t>
            </a:r>
          </a:p>
          <a:p>
            <a:pPr algn="just"/>
            <a:r>
              <a:rPr lang="ru-RU" dirty="0" smtClean="0"/>
              <a:t>2 февраля 2021 </a:t>
            </a:r>
            <a:r>
              <a:rPr lang="ru-RU" dirty="0"/>
              <a:t>г</a:t>
            </a:r>
            <a:r>
              <a:rPr lang="ru-RU" dirty="0" smtClean="0"/>
              <a:t>. на семинар </a:t>
            </a:r>
            <a:r>
              <a:rPr lang="ru-RU" dirty="0"/>
              <a:t>«Подготовка продукта инновационной деятельности в виде рукописи: требования к содержанию и оформлению, публикация»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Место проведения</a:t>
            </a:r>
            <a:r>
              <a:rPr lang="ru-RU" dirty="0">
                <a:solidFill>
                  <a:srgbClr val="0070C0"/>
                </a:solidFill>
              </a:rPr>
              <a:t>: КРИПКиПРО</a:t>
            </a:r>
          </a:p>
        </p:txBody>
      </p:sp>
    </p:spTree>
    <p:extLst>
      <p:ext uri="{BB962C8B-B14F-4D97-AF65-F5344CB8AC3E}">
        <p14:creationId xmlns:p14="http://schemas.microsoft.com/office/powerpoint/2010/main" val="151618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2847" y="1416061"/>
            <a:ext cx="7342909" cy="231947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>
                <a:effectLst/>
              </a:rPr>
              <a:t>Продукты </a:t>
            </a:r>
            <a:r>
              <a:rPr lang="ru-RU" sz="4000" b="1" dirty="0" smtClean="0">
                <a:effectLst/>
              </a:rPr>
              <a:t>деятельности инновационных площадок как результат интеллектуальной деятельности</a:t>
            </a: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2847" y="4356105"/>
            <a:ext cx="7222783" cy="2307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eaLnBrk="0" hangingPunct="0">
              <a:spcBef>
                <a:spcPts val="0"/>
              </a:spcBef>
              <a:buClr>
                <a:schemeClr val="accent1"/>
              </a:buClr>
              <a:defRPr/>
            </a:pPr>
            <a:r>
              <a:rPr lang="ru-RU" sz="2800" b="1" dirty="0" err="1" smtClean="0">
                <a:solidFill>
                  <a:schemeClr val="tx1"/>
                </a:solidFill>
                <a:cs typeface="Times New Roman" pitchFamily="18" charset="0"/>
              </a:rPr>
              <a:t>Варова</a:t>
            </a:r>
            <a:r>
              <a:rPr lang="ru-RU" sz="28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cs typeface="Times New Roman" pitchFamily="18" charset="0"/>
              </a:rPr>
              <a:t>Татьяна Ивановна</a:t>
            </a:r>
            <a:r>
              <a:rPr lang="ru-RU" sz="2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endParaRPr lang="ru-RU" sz="2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  <a:buClr>
                <a:schemeClr val="accent1"/>
              </a:buClr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заведующий лабораторией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научно-методического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сопровождения инновационной и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экспериментальной 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деятельности в образовании КРИПКиПРО</a:t>
            </a:r>
          </a:p>
          <a:p>
            <a:pPr lvl="0" algn="just" eaLnBrk="0" hangingPunct="0">
              <a:spcBef>
                <a:spcPct val="20000"/>
              </a:spcBef>
              <a:buClr>
                <a:schemeClr val="accent1"/>
              </a:buClr>
              <a:defRPr/>
            </a:pPr>
            <a:r>
              <a:rPr lang="ru-RU" sz="2200" dirty="0" smtClean="0">
                <a:solidFill>
                  <a:srgbClr val="00421E"/>
                </a:solidFill>
                <a:cs typeface="Times New Roman" pitchFamily="18" charset="0"/>
              </a:rPr>
              <a:t>Телефон</a:t>
            </a:r>
            <a:r>
              <a:rPr lang="ru-RU" sz="2200" dirty="0">
                <a:solidFill>
                  <a:srgbClr val="00421E"/>
                </a:solidFill>
                <a:cs typeface="Times New Roman" pitchFamily="18" charset="0"/>
              </a:rPr>
              <a:t>: (3842) </a:t>
            </a:r>
            <a:r>
              <a:rPr lang="ru-RU" sz="2200" dirty="0" smtClean="0">
                <a:solidFill>
                  <a:srgbClr val="00421E"/>
                </a:solidFill>
                <a:cs typeface="Times New Roman" pitchFamily="18" charset="0"/>
              </a:rPr>
              <a:t>31-15-89; 8905-902-02-95</a:t>
            </a:r>
          </a:p>
          <a:p>
            <a:pPr lvl="0" algn="just">
              <a:spcBef>
                <a:spcPct val="20000"/>
              </a:spcBef>
              <a:buClr>
                <a:schemeClr val="accent1"/>
              </a:buClr>
              <a:defRPr/>
            </a:pPr>
            <a:r>
              <a:rPr lang="ru-RU" sz="2200" dirty="0" smtClean="0">
                <a:solidFill>
                  <a:srgbClr val="00421E"/>
                </a:solidFill>
                <a:cs typeface="Times New Roman" pitchFamily="18" charset="0"/>
              </a:rPr>
              <a:t>Электронный </a:t>
            </a:r>
            <a:r>
              <a:rPr lang="ru-RU" sz="2200" dirty="0">
                <a:solidFill>
                  <a:srgbClr val="00421E"/>
                </a:solidFill>
                <a:cs typeface="Times New Roman" pitchFamily="18" charset="0"/>
              </a:rPr>
              <a:t>адрес </a:t>
            </a:r>
            <a:r>
              <a:rPr lang="ru-RU" sz="2200" dirty="0" smtClean="0">
                <a:solidFill>
                  <a:srgbClr val="00421E"/>
                </a:solidFill>
                <a:cs typeface="Times New Roman" pitchFamily="18" charset="0"/>
              </a:rPr>
              <a:t>:</a:t>
            </a:r>
            <a:r>
              <a:rPr lang="en-US" sz="2200" dirty="0">
                <a:solidFill>
                  <a:srgbClr val="00421E"/>
                </a:solidFill>
                <a:cs typeface="Times New Roman" pitchFamily="18" charset="0"/>
              </a:rPr>
              <a:t> nmcid@yandex.ru</a:t>
            </a:r>
            <a:endParaRPr lang="ru-RU" sz="2200" dirty="0">
              <a:solidFill>
                <a:srgbClr val="00421E"/>
              </a:solidFill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886" y="203203"/>
            <a:ext cx="1200000" cy="11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013" y="186449"/>
            <a:ext cx="7294179" cy="549275"/>
          </a:xfrm>
        </p:spPr>
        <p:txBody>
          <a:bodyPr/>
          <a:lstStyle/>
          <a:p>
            <a:r>
              <a:rPr lang="ru-RU" sz="3200" b="1" dirty="0"/>
              <a:t>Инновационная деятельность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013" y="735724"/>
            <a:ext cx="7115503" cy="5861653"/>
          </a:xfrm>
        </p:spPr>
        <p:txBody>
          <a:bodyPr/>
          <a:lstStyle/>
          <a:p>
            <a:pPr marL="0" lvl="0" indent="457200" algn="just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П. 3. Инновационная деятельность ориентирована на </a:t>
            </a:r>
            <a:r>
              <a:rPr lang="ru-RU" sz="2000" b="1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совершенствование научно-педагогического, учебно-методического, организационного, правового, </a:t>
            </a: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финансово-экономического, кадрового, </a:t>
            </a:r>
            <a:r>
              <a:rPr lang="ru-RU" sz="2000" b="1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материально-технического обеспечения системы образования и осуществляется в форме реализации инновационных проектов и программ организациями, осуществляющими образовательную деятельность, и иными действующими в сфере образования организациями, а также их объединениями.</a:t>
            </a: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 При реализации инновационного проекта, программы должны быть обеспечены соблюдение прав и законных интересов участников образовательных отношений, предоставление и получение образования, уровень и качество которого не могут быть ниже требований, установленных федеральным государственным образовательным стандартом, федеральными государственными требованиями, образовательным стандартом.</a:t>
            </a:r>
          </a:p>
          <a:p>
            <a:pPr marL="0" lvl="0" indent="0" algn="r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1700" dirty="0" smtClean="0">
                <a:solidFill>
                  <a:schemeClr val="tx2"/>
                </a:solidFill>
                <a:effectLst/>
              </a:rPr>
              <a:t>Ст</a:t>
            </a:r>
            <a:r>
              <a:rPr lang="ru-RU" sz="1700" dirty="0">
                <a:solidFill>
                  <a:schemeClr val="tx2"/>
                </a:solidFill>
                <a:effectLst/>
              </a:rPr>
              <a:t>. 20. Федеральный закон "Об образовании в Российской Федерации" </a:t>
            </a:r>
            <a:endParaRPr lang="ru-RU" sz="1700" dirty="0" smtClean="0">
              <a:solidFill>
                <a:schemeClr val="tx2"/>
              </a:solidFill>
              <a:effectLst/>
            </a:endParaRPr>
          </a:p>
          <a:p>
            <a:pPr marL="0" lvl="0" indent="0" algn="r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1700" dirty="0" smtClean="0">
                <a:solidFill>
                  <a:schemeClr val="tx2"/>
                </a:solidFill>
                <a:effectLst/>
              </a:rPr>
              <a:t>№ </a:t>
            </a:r>
            <a:r>
              <a:rPr lang="ru-RU" sz="1700" dirty="0">
                <a:solidFill>
                  <a:schemeClr val="tx2"/>
                </a:solidFill>
                <a:effectLst/>
              </a:rPr>
              <a:t>273-ФЗ от 29 декабря 2012 года с изменениями 2020 года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90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013" y="186449"/>
            <a:ext cx="7294179" cy="549275"/>
          </a:xfrm>
        </p:spPr>
        <p:txBody>
          <a:bodyPr/>
          <a:lstStyle/>
          <a:p>
            <a:r>
              <a:rPr lang="ru-RU" sz="3200" b="1" dirty="0"/>
              <a:t>Инновационная деятельность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614" y="1019503"/>
            <a:ext cx="7446578" cy="5672467"/>
          </a:xfrm>
        </p:spPr>
        <p:txBody>
          <a:bodyPr/>
          <a:lstStyle/>
          <a:p>
            <a:pPr marL="0" lvl="0" indent="0" algn="just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1. Инновационная деятельность осуществляется в Кемеровской области в форме реализации инновационных проектов и программ организациями, осуществляющими образовательную деятельность, и иными действующими в сфере образования организациями, а также их объединениями.</a:t>
            </a:r>
          </a:p>
          <a:p>
            <a:pPr marL="0" lvl="0" indent="457200" algn="just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В целях создания условий для реализации инновационных проектов и программ, имеющих существенное значение для обеспечения развития системы образования, организации, указанные в абзаце первом настоящей статьи, реализующие указанные инновационные проекты и программы, признаются региональными инновационными площадками и составляют инновационную инфраструктуру в системе образования Кемеровской области.</a:t>
            </a:r>
          </a:p>
          <a:p>
            <a:pPr marL="0" lvl="0" indent="0" algn="r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</a:pPr>
            <a:r>
              <a:rPr lang="ru-RU" sz="2000" dirty="0" smtClean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Статья </a:t>
            </a:r>
            <a:r>
              <a:rPr lang="ru-RU" sz="2000" dirty="0">
                <a:solidFill>
                  <a:prstClr val="black"/>
                </a:solidFill>
                <a:effectLst/>
                <a:cs typeface="Times New Roman" panose="02020603050405020304" pitchFamily="18" charset="0"/>
              </a:rPr>
              <a:t>7. Инновационная деятельность в сфере образования, Закон об образовании Кемеровской области № 86-ОЗ (в ред. Закона Кемеровской области от 26.12.2013 N 147-ОЗ)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56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8310" y="175939"/>
            <a:ext cx="6276647" cy="1325563"/>
          </a:xfrm>
        </p:spPr>
        <p:txBody>
          <a:bodyPr/>
          <a:lstStyle/>
          <a:p>
            <a:r>
              <a:rPr lang="ru-RU" sz="3200" b="1" dirty="0"/>
              <a:t>Инновационный продукт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924" y="1415721"/>
            <a:ext cx="7031421" cy="513222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Результатом инновационной деятельности организаций является инновационные продукты, которые могут использоваться для целей самой организации или выступать предметом обмена на рынке. Инновация может рассматриваться как:</a:t>
            </a:r>
          </a:p>
          <a:p>
            <a:pPr algn="just"/>
            <a:r>
              <a:rPr lang="ru-RU" dirty="0"/>
              <a:t>  1) результат творческого процесса в виде новой продукции, технологии, методов и т. д.</a:t>
            </a:r>
          </a:p>
          <a:p>
            <a:pPr algn="just"/>
            <a:r>
              <a:rPr lang="ru-RU" dirty="0"/>
              <a:t>  2) процесс введения новых изделий, элементов, подходов, принципов вместо действующих.</a:t>
            </a:r>
          </a:p>
        </p:txBody>
      </p:sp>
    </p:spTree>
    <p:extLst>
      <p:ext uri="{BB962C8B-B14F-4D97-AF65-F5344CB8AC3E}">
        <p14:creationId xmlns:p14="http://schemas.microsoft.com/office/powerpoint/2010/main" val="45240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901" y="5389934"/>
            <a:ext cx="7104185" cy="1376048"/>
          </a:xfrm>
        </p:spPr>
        <p:txBody>
          <a:bodyPr/>
          <a:lstStyle/>
          <a:p>
            <a:pPr marL="0" indent="0" algn="r">
              <a:buNone/>
            </a:pPr>
            <a:r>
              <a:rPr lang="ru-RU" dirty="0" smtClean="0"/>
              <a:t>Инновационный продукт не создается вдруг, с наскока, за вечер или даже за год…</a:t>
            </a:r>
            <a:endParaRPr lang="ru-RU" dirty="0"/>
          </a:p>
        </p:txBody>
      </p:sp>
      <p:sp>
        <p:nvSpPr>
          <p:cNvPr id="5" name="Выноска-облако 4"/>
          <p:cNvSpPr/>
          <p:nvPr/>
        </p:nvSpPr>
        <p:spPr>
          <a:xfrm>
            <a:off x="4097456" y="157655"/>
            <a:ext cx="4958862" cy="2532186"/>
          </a:xfrm>
          <a:prstGeom prst="cloud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Совершенствование </a:t>
            </a:r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dirty="0" smtClean="0">
                <a:solidFill>
                  <a:schemeClr val="tx2"/>
                </a:solidFill>
              </a:rPr>
              <a:t>научно-педагогического</a:t>
            </a:r>
            <a:r>
              <a:rPr lang="ru-RU" dirty="0">
                <a:solidFill>
                  <a:schemeClr val="tx2"/>
                </a:solidFill>
              </a:rPr>
              <a:t>, учебно-методического, организационного, правового обеспечения системы образования </a:t>
            </a:r>
          </a:p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6" name="Солнце 5"/>
          <p:cNvSpPr/>
          <p:nvPr/>
        </p:nvSpPr>
        <p:spPr>
          <a:xfrm>
            <a:off x="0" y="414351"/>
            <a:ext cx="5065986" cy="4550979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2"/>
                </a:solidFill>
              </a:rPr>
              <a:t>Предложения по распространению и внедрению результатов инновационного проекта и программы в массовую </a:t>
            </a:r>
            <a:r>
              <a:rPr lang="ru-RU" sz="1400" dirty="0" smtClean="0">
                <a:solidFill>
                  <a:schemeClr val="tx2"/>
                </a:solidFill>
              </a:rPr>
              <a:t>практику</a:t>
            </a:r>
            <a:endParaRPr lang="ru-RU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7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186" y="525517"/>
            <a:ext cx="7294180" cy="153015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Инновация = продукт интеллектуальной </a:t>
            </a:r>
            <a:r>
              <a:rPr lang="ru-RU" sz="2400" b="1" dirty="0" smtClean="0">
                <a:solidFill>
                  <a:srgbClr val="FF0000"/>
                </a:solidFill>
              </a:rPr>
              <a:t>деятельности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7613" y="2126113"/>
            <a:ext cx="7185754" cy="4379789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100" dirty="0" smtClean="0">
                <a:effectLst/>
              </a:rPr>
              <a:t>новшество, обновление, модернизация, совершенствование как тактический/ стратегический принцип ОО, муниципалитета, региона!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dirty="0" smtClean="0">
                <a:effectLst/>
              </a:rPr>
              <a:t>продукт </a:t>
            </a:r>
            <a:r>
              <a:rPr lang="ru-RU" sz="2100" dirty="0">
                <a:effectLst/>
              </a:rPr>
              <a:t>деятельности в эффективном сотрудничестве с ярким представителем науки!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dirty="0">
                <a:effectLst/>
              </a:rPr>
              <a:t>материалы, значимые для профессионального сообщества как драйверы освоения, улучшения, изменения!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dirty="0">
                <a:effectLst/>
              </a:rPr>
              <a:t>технология, предлагаемая авторитетной личностью/ организацией для апробации, внедрения!</a:t>
            </a:r>
          </a:p>
        </p:txBody>
      </p:sp>
    </p:spTree>
    <p:extLst>
      <p:ext uri="{BB962C8B-B14F-4D97-AF65-F5344CB8AC3E}">
        <p14:creationId xmlns:p14="http://schemas.microsoft.com/office/powerpoint/2010/main" val="110215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124" y="173420"/>
            <a:ext cx="7551683" cy="6479627"/>
          </a:xfrm>
        </p:spPr>
        <p:txBody>
          <a:bodyPr/>
          <a:lstStyle/>
          <a:p>
            <a:pPr marL="0" indent="457200" algn="just">
              <a:buNone/>
            </a:pPr>
            <a:r>
              <a:rPr lang="ru-RU" sz="2700" b="1" dirty="0">
                <a:effectLst/>
              </a:rPr>
              <a:t>Методическая деятельность </a:t>
            </a:r>
            <a:r>
              <a:rPr lang="ru-RU" sz="2700" b="1" dirty="0" smtClean="0">
                <a:effectLst/>
              </a:rPr>
              <a:t>ОО </a:t>
            </a:r>
            <a:r>
              <a:rPr lang="ru-RU" sz="2700" dirty="0">
                <a:effectLst/>
              </a:rPr>
              <a:t>– это целостная система мер, основанная на достижениях науки и практики, направленная на всестороннее развитие творческого потенциала педагога, а в конечном итоге, - на повышение качества и эффективности образовательного процесса, </a:t>
            </a:r>
            <a:r>
              <a:rPr lang="ru-RU" sz="2700" dirty="0" smtClean="0">
                <a:effectLst/>
              </a:rPr>
              <a:t>в </a:t>
            </a:r>
            <a:r>
              <a:rPr lang="ru-RU" sz="2700" dirty="0" err="1" smtClean="0">
                <a:effectLst/>
              </a:rPr>
              <a:t>т.ч</a:t>
            </a:r>
            <a:r>
              <a:rPr lang="ru-RU" sz="2700" dirty="0" smtClean="0">
                <a:effectLst/>
              </a:rPr>
              <a:t>. образованности</a:t>
            </a:r>
            <a:r>
              <a:rPr lang="ru-RU" sz="2700" dirty="0">
                <a:effectLst/>
              </a:rPr>
              <a:t>, воспитанности и развитости обучающихся. Д</a:t>
            </a:r>
            <a:r>
              <a:rPr lang="ru-RU" sz="2700" dirty="0" smtClean="0">
                <a:effectLst/>
              </a:rPr>
              <a:t>еятельность </a:t>
            </a:r>
            <a:r>
              <a:rPr lang="ru-RU" sz="2700" dirty="0">
                <a:effectLst/>
              </a:rPr>
              <a:t>ОО </a:t>
            </a:r>
            <a:r>
              <a:rPr lang="ru-RU" sz="2700" dirty="0" smtClean="0">
                <a:effectLst/>
              </a:rPr>
              <a:t>находится </a:t>
            </a:r>
            <a:r>
              <a:rPr lang="ru-RU" sz="2700" dirty="0">
                <a:effectLst/>
              </a:rPr>
              <a:t>в прямой зависимости от кадрового потенциала, в связи с чем методическая деятельность играет значительную роль, так как способствует созданию необходимых условий для роста профессионального мастерства педагога. В свою очередь это диктует необходимость совершенствования методической  </a:t>
            </a:r>
            <a:r>
              <a:rPr lang="ru-RU" sz="2700" dirty="0" smtClean="0">
                <a:effectLst/>
              </a:rPr>
              <a:t>деятельности (Ю.К</a:t>
            </a:r>
            <a:r>
              <a:rPr lang="ru-RU" sz="2700" dirty="0">
                <a:effectLst/>
              </a:rPr>
              <a:t>. </a:t>
            </a:r>
            <a:r>
              <a:rPr lang="ru-RU" sz="2700" dirty="0" err="1" smtClean="0">
                <a:effectLst/>
              </a:rPr>
              <a:t>Бабанский</a:t>
            </a:r>
            <a:r>
              <a:rPr lang="ru-RU" sz="2700" dirty="0" smtClean="0">
                <a:effectLst/>
              </a:rPr>
              <a:t> </a:t>
            </a:r>
            <a:r>
              <a:rPr lang="ru-RU" sz="2700" dirty="0">
                <a:effectLst/>
              </a:rPr>
              <a:t>и М.М. </a:t>
            </a:r>
            <a:r>
              <a:rPr lang="ru-RU" sz="2700" dirty="0" smtClean="0">
                <a:effectLst/>
              </a:rPr>
              <a:t>Поташник).</a:t>
            </a:r>
            <a:endParaRPr lang="ru-RU" sz="2700" dirty="0"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739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</TotalTime>
  <Words>1032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ВЕБ-СЕМИНАР   «НАУЧНО-МЕТОДИЧЕСКИЕ И ОРГАНИЗАЦИОННЫЕ АСПЕКТЫ СОЗДАНИЯ РЕЗУЛЬТАТА ИНТЕЛЛЕКТУАЛЬНОЙ ДЕЯТЕЛЬНОСТИ ПЕДАГОГОВ»</vt:lpstr>
      <vt:lpstr>Презентация PowerPoint</vt:lpstr>
      <vt:lpstr>Продукты деятельности инновационных площадок как результат интеллектуальной деятельности</vt:lpstr>
      <vt:lpstr>Инновационная деятельность </vt:lpstr>
      <vt:lpstr>Инновационная деятельность </vt:lpstr>
      <vt:lpstr>Инновационный продукт</vt:lpstr>
      <vt:lpstr>Презентация PowerPoint</vt:lpstr>
      <vt:lpstr>Инновация = продукт интеллектуальной деятельности</vt:lpstr>
      <vt:lpstr>Презентация PowerPoint</vt:lpstr>
      <vt:lpstr>Термин «методическое обеспечение» используется в педагогике в двух смыслах: как процесс и как результат </vt:lpstr>
      <vt:lpstr>Методическая продукция в ОО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k218</cp:lastModifiedBy>
  <cp:revision>203</cp:revision>
  <dcterms:created xsi:type="dcterms:W3CDTF">2014-08-13T08:43:52Z</dcterms:created>
  <dcterms:modified xsi:type="dcterms:W3CDTF">2021-11-25T04:43:35Z</dcterms:modified>
</cp:coreProperties>
</file>