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98" r:id="rId5"/>
    <p:sldId id="267" r:id="rId6"/>
    <p:sldId id="268" r:id="rId7"/>
    <p:sldId id="269" r:id="rId8"/>
    <p:sldId id="270" r:id="rId9"/>
    <p:sldId id="271" r:id="rId10"/>
    <p:sldId id="272" r:id="rId11"/>
    <p:sldId id="299" r:id="rId12"/>
    <p:sldId id="302" r:id="rId13"/>
    <p:sldId id="305" r:id="rId14"/>
    <p:sldId id="308" r:id="rId15"/>
    <p:sldId id="310" r:id="rId16"/>
    <p:sldId id="311" r:id="rId17"/>
    <p:sldId id="312" r:id="rId18"/>
    <p:sldId id="313" r:id="rId19"/>
    <p:sldId id="314" r:id="rId20"/>
    <p:sldId id="315" r:id="rId21"/>
    <p:sldId id="323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324" r:id="rId30"/>
    <p:sldId id="325" r:id="rId31"/>
    <p:sldId id="326" r:id="rId32"/>
    <p:sldId id="343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41" r:id="rId43"/>
    <p:sldId id="291" r:id="rId44"/>
    <p:sldId id="297" r:id="rId45"/>
    <p:sldId id="342" r:id="rId46"/>
    <p:sldId id="339" r:id="rId47"/>
    <p:sldId id="293" r:id="rId48"/>
    <p:sldId id="340" r:id="rId49"/>
    <p:sldId id="294" r:id="rId50"/>
    <p:sldId id="344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0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cuments\2020\&#1082;&#1085;&#1080;&#1075;&#1072;%20&#1087;&#1086;%20&#1086;&#1073;&#1088;&#1072;&#1079;&#1086;&#1074;&#1072;&#1085;&#1080;&#1102;%202020\&#1087;&#1077;&#1076;&#1072;&#1075;&#1086;&#1075;&#108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cuments\2020\&#1082;&#1085;&#1080;&#1075;&#1072;%20&#1087;&#1086;%20&#1086;&#1073;&#1088;&#1072;&#1079;&#1086;&#1074;&#1072;&#1085;&#1080;&#1102;%202020\&#1087;&#1077;&#1076;&#1072;&#1075;&#1086;&#1075;&#108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1076;&#1072;&#1085;&#1085;&#1099;&#1077;\&#1082;&#1085;&#1080;&#1075;&#1072;%20&#1087;&#1086;%20&#1086;&#1073;&#1088;&#1072;&#1079;&#1086;&#1074;&#1072;&#1085;&#1080;&#1102;%202020\&#1087;&#1077;&#1076;&#1072;&#1075;&#1086;&#1075;&#108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cuments\2020\&#1082;&#1085;&#1080;&#1075;&#1072;%20&#1087;&#1086;%20&#1086;&#1073;&#1088;&#1072;&#1079;&#1086;&#1074;&#1072;&#1085;&#1080;&#1102;%202020\&#1087;&#1077;&#1076;&#1072;&#1075;&#1086;&#1075;&#108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Лист1!$B$450</c:f>
              <c:strCache>
                <c:ptCount val="1"/>
                <c:pt idx="0">
                  <c:v>2010/2011 уч. г.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0"/>
                  <c:y val="-4.4920885221189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Лист1!$C$449:$G$449</c:f>
              <c:strCache>
                <c:ptCount val="5"/>
                <c:pt idx="0">
                  <c:v>20-30 лет </c:v>
                </c:pt>
                <c:pt idx="1">
                  <c:v>31-45 лет </c:v>
                </c:pt>
                <c:pt idx="2">
                  <c:v>46-55 лет </c:v>
                </c:pt>
                <c:pt idx="3">
                  <c:v>56-60 лет </c:v>
                </c:pt>
                <c:pt idx="4">
                  <c:v>более 60 лет </c:v>
                </c:pt>
              </c:strCache>
            </c:strRef>
          </c:cat>
          <c:val>
            <c:numRef>
              <c:f>Лист1!$C$450:$G$450</c:f>
              <c:numCache>
                <c:formatCode>General</c:formatCode>
                <c:ptCount val="5"/>
                <c:pt idx="0">
                  <c:v>28.84</c:v>
                </c:pt>
                <c:pt idx="1">
                  <c:v>35.369999999999997</c:v>
                </c:pt>
                <c:pt idx="2">
                  <c:v>20.53</c:v>
                </c:pt>
                <c:pt idx="3">
                  <c:v>8.26</c:v>
                </c:pt>
                <c:pt idx="4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Лист1!$B$451</c:f>
              <c:strCache>
                <c:ptCount val="1"/>
                <c:pt idx="0">
                  <c:v>2014/15 уч. г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3474178403755867E-2"/>
                  <c:y val="-2.4502301029739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Лист1!$C$449:$G$449</c:f>
              <c:strCache>
                <c:ptCount val="5"/>
                <c:pt idx="0">
                  <c:v>20-30 лет </c:v>
                </c:pt>
                <c:pt idx="1">
                  <c:v>31-45 лет </c:v>
                </c:pt>
                <c:pt idx="2">
                  <c:v>46-55 лет </c:v>
                </c:pt>
                <c:pt idx="3">
                  <c:v>56-60 лет </c:v>
                </c:pt>
                <c:pt idx="4">
                  <c:v>более 60 лет </c:v>
                </c:pt>
              </c:strCache>
            </c:strRef>
          </c:cat>
          <c:val>
            <c:numRef>
              <c:f>Лист1!$C$451:$G$451</c:f>
              <c:numCache>
                <c:formatCode>General</c:formatCode>
                <c:ptCount val="5"/>
                <c:pt idx="0">
                  <c:v>22.76</c:v>
                </c:pt>
                <c:pt idx="1">
                  <c:v>37.22</c:v>
                </c:pt>
                <c:pt idx="2">
                  <c:v>20.27</c:v>
                </c:pt>
                <c:pt idx="3">
                  <c:v>9.34</c:v>
                </c:pt>
                <c:pt idx="4">
                  <c:v>10.41</c:v>
                </c:pt>
              </c:numCache>
            </c:numRef>
          </c:val>
        </c:ser>
        <c:ser>
          <c:idx val="2"/>
          <c:order val="2"/>
          <c:tx>
            <c:strRef>
              <c:f>Лист1!$B$452</c:f>
              <c:strCache>
                <c:ptCount val="1"/>
                <c:pt idx="0">
                  <c:v>2018/19 уч.г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5821596244131457E-2"/>
                  <c:y val="-7.486727716214144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169014084507043E-2"/>
                  <c:y val="-8.16743367657991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84507042253435E-2"/>
                  <c:y val="-2.041858419144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3474178403755867E-2"/>
                  <c:y val="-2.0418584191449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3474178403755867E-2"/>
                  <c:y val="-2.4502301029739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Лист1!$C$449:$G$449</c:f>
              <c:strCache>
                <c:ptCount val="5"/>
                <c:pt idx="0">
                  <c:v>20-30 лет </c:v>
                </c:pt>
                <c:pt idx="1">
                  <c:v>31-45 лет </c:v>
                </c:pt>
                <c:pt idx="2">
                  <c:v>46-55 лет </c:v>
                </c:pt>
                <c:pt idx="3">
                  <c:v>56-60 лет </c:v>
                </c:pt>
                <c:pt idx="4">
                  <c:v>более 60 лет </c:v>
                </c:pt>
              </c:strCache>
            </c:strRef>
          </c:cat>
          <c:val>
            <c:numRef>
              <c:f>Лист1!$C$452:$G$452</c:f>
              <c:numCache>
                <c:formatCode>General</c:formatCode>
                <c:ptCount val="5"/>
                <c:pt idx="0">
                  <c:v>18.649999999999999</c:v>
                </c:pt>
                <c:pt idx="1">
                  <c:v>39.5</c:v>
                </c:pt>
                <c:pt idx="2">
                  <c:v>20.8</c:v>
                </c:pt>
                <c:pt idx="3">
                  <c:v>9.5500000000000007</c:v>
                </c:pt>
                <c:pt idx="4">
                  <c:v>11.5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734480"/>
        <c:axId val="202734872"/>
        <c:axId val="0"/>
      </c:bar3DChart>
      <c:catAx>
        <c:axId val="2027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2734872"/>
        <c:crosses val="autoZero"/>
        <c:auto val="1"/>
        <c:lblAlgn val="ctr"/>
        <c:lblOffset val="100"/>
        <c:noMultiLvlLbl val="0"/>
      </c:catAx>
      <c:valAx>
        <c:axId val="202734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273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Лист1!$E$78:$E$81</c:f>
              <c:strCache>
                <c:ptCount val="4"/>
                <c:pt idx="0">
                  <c:v>Высшая</c:v>
                </c:pt>
                <c:pt idx="1">
                  <c:v>Первая </c:v>
                </c:pt>
                <c:pt idx="2">
                  <c:v>Соответствие занимаемой должности </c:v>
                </c:pt>
                <c:pt idx="3">
                  <c:v>Без категории </c:v>
                </c:pt>
              </c:strCache>
            </c:strRef>
          </c:cat>
          <c:val>
            <c:numRef>
              <c:f>Лист1!$F$78:$F$81</c:f>
              <c:numCache>
                <c:formatCode>General</c:formatCode>
                <c:ptCount val="4"/>
                <c:pt idx="0">
                  <c:v>49</c:v>
                </c:pt>
                <c:pt idx="1">
                  <c:v>32</c:v>
                </c:pt>
                <c:pt idx="2">
                  <c:v>3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67468180252327"/>
          <c:y val="6.5985801034338584E-2"/>
          <c:w val="0.60783318206559289"/>
          <c:h val="0.78721817499868929"/>
        </c:manualLayout>
      </c:layout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pattFill prst="smGrid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bg2">
                  <a:lumMod val="25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pattFill prst="dashVert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Лист1!$E$78:$E$81</c:f>
              <c:strCache>
                <c:ptCount val="4"/>
                <c:pt idx="0">
                  <c:v>Высшая</c:v>
                </c:pt>
                <c:pt idx="1">
                  <c:v>Первая </c:v>
                </c:pt>
                <c:pt idx="2">
                  <c:v>Соответствие занимаемой должности </c:v>
                </c:pt>
                <c:pt idx="3">
                  <c:v>Без категории </c:v>
                </c:pt>
              </c:strCache>
            </c:strRef>
          </c:cat>
          <c:val>
            <c:numRef>
              <c:f>Лист1!$F$78:$F$81</c:f>
              <c:numCache>
                <c:formatCode>General</c:formatCode>
                <c:ptCount val="4"/>
                <c:pt idx="0">
                  <c:v>49</c:v>
                </c:pt>
                <c:pt idx="1">
                  <c:v>32</c:v>
                </c:pt>
                <c:pt idx="2">
                  <c:v>3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98748363527961"/>
          <c:y val="0.89122846748971718"/>
          <c:w val="0.67538946307196546"/>
          <c:h val="5.8771784532686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Лист1!$D$96</c:f>
              <c:strCache>
                <c:ptCount val="1"/>
                <c:pt idx="0">
                  <c:v>По городским округам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Лист1!$C$97:$C$100</c:f>
              <c:strCache>
                <c:ptCount val="4"/>
                <c:pt idx="0">
                  <c:v>Высшая</c:v>
                </c:pt>
                <c:pt idx="1">
                  <c:v>Первая </c:v>
                </c:pt>
                <c:pt idx="2">
                  <c:v>Соответствие занимаемой должности </c:v>
                </c:pt>
                <c:pt idx="3">
                  <c:v>Без категории </c:v>
                </c:pt>
              </c:strCache>
            </c:strRef>
          </c:cat>
          <c:val>
            <c:numRef>
              <c:f>Лист1!$D$97:$D$100</c:f>
              <c:numCache>
                <c:formatCode>General</c:formatCode>
                <c:ptCount val="4"/>
                <c:pt idx="0">
                  <c:v>50.75</c:v>
                </c:pt>
                <c:pt idx="1">
                  <c:v>28.9</c:v>
                </c:pt>
                <c:pt idx="2">
                  <c:v>2.2999999999999998</c:v>
                </c:pt>
                <c:pt idx="3">
                  <c:v>18.05</c:v>
                </c:pt>
              </c:numCache>
            </c:numRef>
          </c:val>
        </c:ser>
        <c:ser>
          <c:idx val="1"/>
          <c:order val="1"/>
          <c:tx>
            <c:strRef>
              <c:f>Лист1!$E$96</c:f>
              <c:strCache>
                <c:ptCount val="1"/>
                <c:pt idx="0">
                  <c:v>По муниципальным районам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Лист1!$C$97:$C$100</c:f>
              <c:strCache>
                <c:ptCount val="4"/>
                <c:pt idx="0">
                  <c:v>Высшая</c:v>
                </c:pt>
                <c:pt idx="1">
                  <c:v>Первая </c:v>
                </c:pt>
                <c:pt idx="2">
                  <c:v>Соответствие занимаемой должности </c:v>
                </c:pt>
                <c:pt idx="3">
                  <c:v>Без категории </c:v>
                </c:pt>
              </c:strCache>
            </c:strRef>
          </c:cat>
          <c:val>
            <c:numRef>
              <c:f>Лист1!$E$97:$E$100</c:f>
              <c:numCache>
                <c:formatCode>General</c:formatCode>
                <c:ptCount val="4"/>
                <c:pt idx="0">
                  <c:v>40.9</c:v>
                </c:pt>
                <c:pt idx="1">
                  <c:v>38.299999999999997</c:v>
                </c:pt>
                <c:pt idx="2">
                  <c:v>5.4</c:v>
                </c:pt>
                <c:pt idx="3">
                  <c:v>15.4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2005160"/>
        <c:axId val="132005552"/>
      </c:barChart>
      <c:catAx>
        <c:axId val="132005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005552"/>
        <c:crosses val="autoZero"/>
        <c:auto val="1"/>
        <c:lblAlgn val="ctr"/>
        <c:lblOffset val="100"/>
        <c:noMultiLvlLbl val="0"/>
      </c:catAx>
      <c:valAx>
        <c:axId val="132005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200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Лист1!$D$1</c:f>
              <c:strCache>
                <c:ptCount val="1"/>
                <c:pt idx="0">
                  <c:v>2016/17 уч. год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1.2560184216035546E-2"/>
                  <c:y val="-3.1212068666551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6E2-4184-8D34-6A5CC4F0713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Лист1!$C$2:$C$8</c:f>
              <c:strCache>
                <c:ptCount val="7"/>
                <c:pt idx="0">
                  <c:v>Для детей с аутистическими растройствами </c:v>
                </c:pt>
                <c:pt idx="1">
                  <c:v>Для детей с нарушениями слуха </c:v>
                </c:pt>
                <c:pt idx="2">
                  <c:v>Для детей с нарушениями зрения </c:v>
                </c:pt>
                <c:pt idx="3">
                  <c:v>Наличие пандусов </c:v>
                </c:pt>
                <c:pt idx="4">
                  <c:v>Наличие адаптированных туалетов </c:v>
                </c:pt>
                <c:pt idx="5">
                  <c:v>Наличие расширенных проемов </c:v>
                </c:pt>
                <c:pt idx="6">
                  <c:v>Наличие мебели для детей с ОВЗ 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1.84</c:v>
                </c:pt>
                <c:pt idx="1">
                  <c:v>0.76000000000000811</c:v>
                </c:pt>
                <c:pt idx="2">
                  <c:v>1.9500000000000144</c:v>
                </c:pt>
                <c:pt idx="3">
                  <c:v>2.7</c:v>
                </c:pt>
                <c:pt idx="4">
                  <c:v>0.22</c:v>
                </c:pt>
                <c:pt idx="5">
                  <c:v>1.4</c:v>
                </c:pt>
                <c:pt idx="6">
                  <c:v>1.1900000000000144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6E2-4184-8D34-6A5CC4F0713C}"/>
            </c:ext>
          </c:extLst>
        </c:ser>
        <c:ser>
          <c:idx val="1"/>
          <c:order val="1"/>
          <c:tx>
            <c:strRef>
              <c:f>Лист1!$E$1</c:f>
              <c:strCache>
                <c:ptCount val="1"/>
                <c:pt idx="0">
                  <c:v>2018/19 уч. год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Лист1!$C$2:$C$8</c:f>
              <c:strCache>
                <c:ptCount val="7"/>
                <c:pt idx="0">
                  <c:v>Для детей с аутистическими растройствами </c:v>
                </c:pt>
                <c:pt idx="1">
                  <c:v>Для детей с нарушениями слуха </c:v>
                </c:pt>
                <c:pt idx="2">
                  <c:v>Для детей с нарушениями зрения </c:v>
                </c:pt>
                <c:pt idx="3">
                  <c:v>Наличие пандусов </c:v>
                </c:pt>
                <c:pt idx="4">
                  <c:v>Наличие адаптированных туалетов </c:v>
                </c:pt>
                <c:pt idx="5">
                  <c:v>Наличие расширенных проемов </c:v>
                </c:pt>
                <c:pt idx="6">
                  <c:v>Наличие мебели для детей с ОВЗ 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4.84</c:v>
                </c:pt>
                <c:pt idx="1">
                  <c:v>1.9100000000000001</c:v>
                </c:pt>
                <c:pt idx="2">
                  <c:v>3.8299999999999987</c:v>
                </c:pt>
                <c:pt idx="3">
                  <c:v>6.64</c:v>
                </c:pt>
                <c:pt idx="4">
                  <c:v>1.46</c:v>
                </c:pt>
                <c:pt idx="5">
                  <c:v>4.95</c:v>
                </c:pt>
                <c:pt idx="6">
                  <c:v>3.94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6E2-4184-8D34-6A5CC4F0713C}"/>
            </c:ext>
          </c:extLst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2018/19 уч. год 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Лист1!$C$2:$C$8</c:f>
              <c:strCache>
                <c:ptCount val="7"/>
                <c:pt idx="0">
                  <c:v>Для детей с аутистическими растройствами </c:v>
                </c:pt>
                <c:pt idx="1">
                  <c:v>Для детей с нарушениями слуха </c:v>
                </c:pt>
                <c:pt idx="2">
                  <c:v>Для детей с нарушениями зрения </c:v>
                </c:pt>
                <c:pt idx="3">
                  <c:v>Наличие пандусов </c:v>
                </c:pt>
                <c:pt idx="4">
                  <c:v>Наличие адаптированных туалетов </c:v>
                </c:pt>
                <c:pt idx="5">
                  <c:v>Наличие расширенных проемов </c:v>
                </c:pt>
                <c:pt idx="6">
                  <c:v>Наличие мебели для детей с ОВЗ 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4.84</c:v>
                </c:pt>
                <c:pt idx="1">
                  <c:v>1.9100000000000001</c:v>
                </c:pt>
                <c:pt idx="2">
                  <c:v>3.8299999999999987</c:v>
                </c:pt>
                <c:pt idx="3">
                  <c:v>6.64</c:v>
                </c:pt>
                <c:pt idx="4">
                  <c:v>1.46</c:v>
                </c:pt>
                <c:pt idx="5">
                  <c:v>4.95</c:v>
                </c:pt>
                <c:pt idx="6">
                  <c:v>3.94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6E2-4184-8D34-6A5CC4F07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735656"/>
        <c:axId val="202736048"/>
      </c:radarChart>
      <c:catAx>
        <c:axId val="202735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2736048"/>
        <c:crosses val="autoZero"/>
        <c:auto val="1"/>
        <c:lblAlgn val="ctr"/>
        <c:lblOffset val="100"/>
        <c:noMultiLvlLbl val="0"/>
      </c:catAx>
      <c:valAx>
        <c:axId val="20273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735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25244782629333279"/>
          <c:y val="0.91200681090323377"/>
          <c:w val="0.4571681491189673"/>
          <c:h val="5.88267738615751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Лист1!$F$55</c:f>
              <c:strCache>
                <c:ptCount val="1"/>
                <c:pt idx="0">
                  <c:v>По городским округам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Лист1!$E$56:$E$60</c:f>
              <c:strCache>
                <c:ptCount val="5"/>
                <c:pt idx="0">
                  <c:v>До 3 лет</c:v>
                </c:pt>
                <c:pt idx="1">
                  <c:v>3-5 лет </c:v>
                </c:pt>
                <c:pt idx="2">
                  <c:v>5-10 лет </c:v>
                </c:pt>
                <c:pt idx="3">
                  <c:v>10 -25 лет </c:v>
                </c:pt>
                <c:pt idx="4">
                  <c:v>Более 25 лет </c:v>
                </c:pt>
              </c:strCache>
            </c:strRef>
          </c:cat>
          <c:val>
            <c:numRef>
              <c:f>Лист1!$F$56:$F$60</c:f>
              <c:numCache>
                <c:formatCode>General</c:formatCode>
                <c:ptCount val="5"/>
                <c:pt idx="0">
                  <c:v>12.04</c:v>
                </c:pt>
                <c:pt idx="1">
                  <c:v>7.66</c:v>
                </c:pt>
                <c:pt idx="2">
                  <c:v>12.3</c:v>
                </c:pt>
                <c:pt idx="3">
                  <c:v>32.6</c:v>
                </c:pt>
                <c:pt idx="4">
                  <c:v>35.4</c:v>
                </c:pt>
              </c:numCache>
            </c:numRef>
          </c:val>
        </c:ser>
        <c:ser>
          <c:idx val="1"/>
          <c:order val="1"/>
          <c:tx>
            <c:strRef>
              <c:f>Лист1!$G$55</c:f>
              <c:strCache>
                <c:ptCount val="1"/>
                <c:pt idx="0">
                  <c:v>По муниципальным районам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817882971729124E-2"/>
                  <c:y val="-1.7515055017270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928336620644313E-2"/>
                  <c:y val="-2.1893818771587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1558185404339252E-2"/>
                  <c:y val="-2.6272582525905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Лист1!$E$56:$E$60</c:f>
              <c:strCache>
                <c:ptCount val="5"/>
                <c:pt idx="0">
                  <c:v>До 3 лет</c:v>
                </c:pt>
                <c:pt idx="1">
                  <c:v>3-5 лет </c:v>
                </c:pt>
                <c:pt idx="2">
                  <c:v>5-10 лет </c:v>
                </c:pt>
                <c:pt idx="3">
                  <c:v>10 -25 лет </c:v>
                </c:pt>
                <c:pt idx="4">
                  <c:v>Более 25 лет </c:v>
                </c:pt>
              </c:strCache>
            </c:strRef>
          </c:cat>
          <c:val>
            <c:numRef>
              <c:f>Лист1!$G$56:$G$60</c:f>
              <c:numCache>
                <c:formatCode>General</c:formatCode>
                <c:ptCount val="5"/>
                <c:pt idx="0">
                  <c:v>10.94</c:v>
                </c:pt>
                <c:pt idx="1">
                  <c:v>5.97</c:v>
                </c:pt>
                <c:pt idx="2">
                  <c:v>12.09</c:v>
                </c:pt>
                <c:pt idx="3">
                  <c:v>30.48</c:v>
                </c:pt>
                <c:pt idx="4">
                  <c:v>40.520000000000003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006336"/>
        <c:axId val="132006728"/>
      </c:barChart>
      <c:catAx>
        <c:axId val="13200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006728"/>
        <c:crosses val="autoZero"/>
        <c:auto val="1"/>
        <c:lblAlgn val="ctr"/>
        <c:lblOffset val="100"/>
        <c:noMultiLvlLbl val="0"/>
      </c:catAx>
      <c:valAx>
        <c:axId val="132006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200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aseline="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Лист1!$D$116</c:f>
              <c:strCache>
                <c:ptCount val="1"/>
                <c:pt idx="0">
                  <c:v>Кол-во ДОО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Лист1!$E$115:$O$115</c:f>
              <c:strCache>
                <c:ptCount val="11"/>
                <c:pt idx="0">
                  <c:v>2008 г.</c:v>
                </c:pt>
                <c:pt idx="1">
                  <c:v>2009 г.</c:v>
                </c:pt>
                <c:pt idx="2">
                  <c:v>2010 г.</c:v>
                </c:pt>
                <c:pt idx="3">
                  <c:v>2011 г.</c:v>
                </c:pt>
                <c:pt idx="4">
                  <c:v>2012 г.</c:v>
                </c:pt>
                <c:pt idx="5">
                  <c:v>2013 г.</c:v>
                </c:pt>
                <c:pt idx="6">
                  <c:v>2014 г.</c:v>
                </c:pt>
                <c:pt idx="7">
                  <c:v>2015 г.</c:v>
                </c:pt>
                <c:pt idx="8">
                  <c:v>2016 г.</c:v>
                </c:pt>
                <c:pt idx="9">
                  <c:v>2017 г.</c:v>
                </c:pt>
                <c:pt idx="10">
                  <c:v>2018 г. </c:v>
                </c:pt>
              </c:strCache>
            </c:strRef>
          </c:cat>
          <c:val>
            <c:numRef>
              <c:f>Лист1!$E$116:$O$116</c:f>
              <c:numCache>
                <c:formatCode>General</c:formatCode>
                <c:ptCount val="11"/>
                <c:pt idx="0">
                  <c:v>943</c:v>
                </c:pt>
                <c:pt idx="1">
                  <c:v>954</c:v>
                </c:pt>
                <c:pt idx="2">
                  <c:v>959</c:v>
                </c:pt>
                <c:pt idx="3">
                  <c:v>963</c:v>
                </c:pt>
                <c:pt idx="4">
                  <c:v>974</c:v>
                </c:pt>
                <c:pt idx="5">
                  <c:v>975</c:v>
                </c:pt>
                <c:pt idx="6">
                  <c:v>966</c:v>
                </c:pt>
                <c:pt idx="7">
                  <c:v>954</c:v>
                </c:pt>
                <c:pt idx="8">
                  <c:v>940</c:v>
                </c:pt>
                <c:pt idx="9">
                  <c:v>936</c:v>
                </c:pt>
                <c:pt idx="10">
                  <c:v>906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137360"/>
        <c:axId val="203139712"/>
      </c:lineChart>
      <c:catAx>
        <c:axId val="20313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3139712"/>
        <c:crosses val="autoZero"/>
        <c:auto val="1"/>
        <c:lblAlgn val="ctr"/>
        <c:lblOffset val="100"/>
        <c:noMultiLvlLbl val="0"/>
      </c:catAx>
      <c:valAx>
        <c:axId val="203139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3137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571776155717762E-2"/>
          <c:y val="7.544801636754285E-2"/>
          <c:w val="0.95717761557177616"/>
          <c:h val="0.817696401713802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Лист1!$R$3</c:f>
              <c:strCache>
                <c:ptCount val="1"/>
                <c:pt idx="0">
                  <c:v>2009/2010 уч. г.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4.2822384428223843E-2"/>
                  <c:y val="-2.5186937399800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1751824817518248E-2"/>
                  <c:y val="2.8335304574775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0070C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Лист1!$S$2:$X$2</c:f>
              <c:strCache>
                <c:ptCount val="6"/>
                <c:pt idx="0">
                  <c:v>Менее 20 лет</c:v>
                </c:pt>
                <c:pt idx="1">
                  <c:v>20-30 лет </c:v>
                </c:pt>
                <c:pt idx="2">
                  <c:v>31-45 лет </c:v>
                </c:pt>
                <c:pt idx="3">
                  <c:v>46-55 лет </c:v>
                </c:pt>
                <c:pt idx="4">
                  <c:v>56-65 лет </c:v>
                </c:pt>
                <c:pt idx="5">
                  <c:v>более 65 лет </c:v>
                </c:pt>
              </c:strCache>
            </c:strRef>
          </c:cat>
          <c:val>
            <c:numRef>
              <c:f>Лист1!$S$3:$X$3</c:f>
              <c:numCache>
                <c:formatCode>General</c:formatCode>
                <c:ptCount val="6"/>
                <c:pt idx="0">
                  <c:v>0.2</c:v>
                </c:pt>
                <c:pt idx="1">
                  <c:v>12.08</c:v>
                </c:pt>
                <c:pt idx="2">
                  <c:v>38.19</c:v>
                </c:pt>
                <c:pt idx="3">
                  <c:v>26.48</c:v>
                </c:pt>
                <c:pt idx="4">
                  <c:v>9.56</c:v>
                </c:pt>
                <c:pt idx="5">
                  <c:v>7.86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Лист1!$R$4</c:f>
              <c:strCache>
                <c:ptCount val="1"/>
                <c:pt idx="0">
                  <c:v>2014/15 уч. г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554744525547446E-2"/>
                  <c:y val="-2.8335304574775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0340632603406323E-2"/>
                  <c:y val="-1.8890203049850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00729927007299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6715328467153358E-2"/>
                  <c:y val="4.7225507624626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8394160583941602E-3"/>
                  <c:y val="5.66706091495516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6982968369829824E-2"/>
                  <c:y val="3.7780406099701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00B05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Лист1!$S$2:$X$2</c:f>
              <c:strCache>
                <c:ptCount val="6"/>
                <c:pt idx="0">
                  <c:v>Менее 20 лет</c:v>
                </c:pt>
                <c:pt idx="1">
                  <c:v>20-30 лет </c:v>
                </c:pt>
                <c:pt idx="2">
                  <c:v>31-45 лет </c:v>
                </c:pt>
                <c:pt idx="3">
                  <c:v>46-55 лет </c:v>
                </c:pt>
                <c:pt idx="4">
                  <c:v>56-65 лет </c:v>
                </c:pt>
                <c:pt idx="5">
                  <c:v>более 65 лет </c:v>
                </c:pt>
              </c:strCache>
            </c:strRef>
          </c:cat>
          <c:val>
            <c:numRef>
              <c:f>Лист1!$S$4:$X$4</c:f>
              <c:numCache>
                <c:formatCode>General</c:formatCode>
                <c:ptCount val="6"/>
                <c:pt idx="0">
                  <c:v>0.47</c:v>
                </c:pt>
                <c:pt idx="1">
                  <c:v>14.98</c:v>
                </c:pt>
                <c:pt idx="2">
                  <c:v>38.729999999999997</c:v>
                </c:pt>
                <c:pt idx="3">
                  <c:v>26.88</c:v>
                </c:pt>
                <c:pt idx="4">
                  <c:v>10.71</c:v>
                </c:pt>
                <c:pt idx="5">
                  <c:v>8.23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Лист1!$R$5</c:f>
              <c:strCache>
                <c:ptCount val="1"/>
                <c:pt idx="0">
                  <c:v>2019/20 уч.г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7518248175182483E-2"/>
                  <c:y val="-3.1483671749750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8929440389294406E-3"/>
                  <c:y val="-3.7780406099701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Лист1!$S$2:$X$2</c:f>
              <c:strCache>
                <c:ptCount val="6"/>
                <c:pt idx="0">
                  <c:v>Менее 20 лет</c:v>
                </c:pt>
                <c:pt idx="1">
                  <c:v>20-30 лет </c:v>
                </c:pt>
                <c:pt idx="2">
                  <c:v>31-45 лет </c:v>
                </c:pt>
                <c:pt idx="3">
                  <c:v>46-55 лет </c:v>
                </c:pt>
                <c:pt idx="4">
                  <c:v>56-65 лет </c:v>
                </c:pt>
                <c:pt idx="5">
                  <c:v>более 65 лет </c:v>
                </c:pt>
              </c:strCache>
            </c:strRef>
          </c:cat>
          <c:val>
            <c:numRef>
              <c:f>Лист1!$S$5:$X$5</c:f>
              <c:numCache>
                <c:formatCode>General</c:formatCode>
                <c:ptCount val="6"/>
                <c:pt idx="0">
                  <c:v>0.27</c:v>
                </c:pt>
                <c:pt idx="1">
                  <c:v>14.67</c:v>
                </c:pt>
                <c:pt idx="2">
                  <c:v>34.799999999999997</c:v>
                </c:pt>
                <c:pt idx="3">
                  <c:v>28.01</c:v>
                </c:pt>
                <c:pt idx="4">
                  <c:v>11.68</c:v>
                </c:pt>
                <c:pt idx="5">
                  <c:v>10.57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731736"/>
        <c:axId val="202736440"/>
      </c:lineChart>
      <c:catAx>
        <c:axId val="202731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2736440"/>
        <c:crosses val="autoZero"/>
        <c:auto val="1"/>
        <c:lblAlgn val="ctr"/>
        <c:lblOffset val="100"/>
        <c:noMultiLvlLbl val="0"/>
      </c:catAx>
      <c:valAx>
        <c:axId val="202736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2731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96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4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1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0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6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2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88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13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61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85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4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B02A9-1ECE-499D-9F7B-05C1DFB814B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D9011-6534-45C3-BE45-430504121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0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ash4@rambler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таблиц и рисунков в научных и учебно-методических публикациях 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Вашлаева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Петровна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канд.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наук, доцент, 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Центром издательско-полиграфической   деятельности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vash4@rambler.ru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94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продолжением </a:t>
            </a:r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окончание таблицы на последующих полосах</a:t>
            </a:r>
            <a: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1830" cy="4351338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продолжением таблицы принято ставить на новой странице принято ставить заголовок типа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табл. 5 или окончание табл. 5.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Светлый курсив, как и у всех таблиц.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и окончание таблицы не пишут, если не известно как Ваша статья будет расположена в издании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13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Логическая соподчиненность элементов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8730"/>
            <a:ext cx="10515600" cy="490823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заголовок над графой должен относиться ко всем данным в этой графе, а каждый заголовок в боковике – ко всем данным этой строки. Чтобы избежать нелогичности в соподчинении элементов таблицы, следует при проверке таблиц соотносить каждый показатель графы с заголовком и каждый показатель строки – с заголовком боковика, каждый заголовок нижнего головки с подчиняющим заголовком верхнего яруса.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645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51510"/>
            <a:ext cx="10515600" cy="6172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Перестройка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поперечной 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в продольную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4919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избегать поперечных таблиц. Поперечная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превращается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продольную через следующие приемы:</a:t>
            </a: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перевернув;</a:t>
            </a: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разбив на несколько самостоятельных; 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разместив как распашную;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разделив по вертикали на две части и поместив вторую часть под первым с повторным боковиком;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скомбинировав приемы.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4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" y="365125"/>
            <a:ext cx="10515600" cy="7435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Единообразие 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однотипных таблиц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6770" y="16198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Однотипные таблицы должны строиться одинаково. Для этого необходимо выбрать оптимальный вариант.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однотипные таблицы построены по-разному, удобочитаемость падает, т. к. новое построение надо осваивать заново.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95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1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лишних слов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" y="834390"/>
            <a:ext cx="10942320" cy="54521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Лишним бывает слово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существительном   «Наименование характеристики (показателя)». Лишним бывает слово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словесных заголовков символическими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буквенными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обозначениями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возможна и желательна, когда символы хорошо известны. Иногда заменяют многословные заголовки, расшифровывая эти буквы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подтабличном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примечании.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числительных в цифровую смешанную форму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уменьшает число знаков в заголовках граф и позволяет сузить графы или расположить удобно сами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 вертикальных в горизонтальное) Первый …. – 1-й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659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ячейки над боковиком косой линейкой 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1550"/>
            <a:ext cx="10515600" cy="5726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при очень сложной, многоярусной головке, когда нельзя упростить другими приемами. При простой головке деление ячейки косой линейкой не рекомендуется. Из косой помещают в качестве верхнего яруса заголовков граф.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Графа номер по порядку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Допустима только в случаях, когда понадобится ссылка на строки таблицы. Обозначается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п/п;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п. п.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Предпочтительнее первый вариант.  Может быть заменена порядковыми номерами в подбор заголовкам боковика: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Заголовок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Заголовок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Итого, Всего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употребляют, когда графа содержит единственные или частные суммарные данные; заголовок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когда графа содержит как частные (Итого), так и общие (Всего) суммарные данные. 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5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64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заголовков граф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0110"/>
            <a:ext cx="10515600" cy="5296853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ставят в именительном падеже, единственном числе. Мн.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ставят, когда среди текстовых показателей графы есть такие, которые поставлены во мн. ч., или когда в ед. числе не употребляется.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Напр.: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каникулы, ножницы, Альпы и т. п.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прописных и строчных букв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одноярусной головке все заголовки пишутся с прописной буквы . В двух- и многоярусной головке заголовки верхнего яруса пишутся с прописной буквы, если они грамматически не подчинены стоящему на ними заголовку верхнего яруса, и со строчной, если грамматически подчинены верхнему стоящему на ними заголовку: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Напр.: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по Кемеровской области, в том числе: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городские округа: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525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64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величин 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7260"/>
            <a:ext cx="10515600" cy="523970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без предлога, после запятой.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м; масса, кг; %  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препинания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заголовка графы точка не ставится. Элементы одного заголовка разделяются запятыми.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475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заголовков граф внутри своей ячейки </a:t>
            </a:r>
            <a:b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630" y="1188720"/>
            <a:ext cx="10885170" cy="498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горизонтали.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выключаются посередине формата графы или нескольких граф, если заголовок их объединяет.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вертикали.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верхней линии текста заголовка до верхней линейки ячейки и от нижней линии текста заголовка до нижней линейки текста должно быть одинаковым, при отсутствии линеек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мысленно выделенных линеек, образующих верх и низ ячейки головки. 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расположении боком.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выключкой от нижнего края флагом, с небольшим отступом от нижней линейки ячейки. 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212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5741"/>
            <a:ext cx="10515600" cy="822960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боковика 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Соединительный заголовок </a:t>
            </a:r>
            <a:r>
              <a:rPr lang="ru-RU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1051560"/>
            <a:ext cx="10622280" cy="5509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Обязателен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случаях, когда после строки с суммарными данными следуют строки, содержащие лишь часть слагаемых этих сумм.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статистических таблицах заголовок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помещают обычно после выдвинутого в первую строку итога и тогда, когда далее следуют строки со всеми слагаемыми этого итога.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ставят так же, как предшествующий заголовок, либо как заголовки, за ним следующие, либо с отступом от общего для всех заголовков боковика левого края.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783651"/>
              </p:ext>
            </p:extLst>
          </p:nvPr>
        </p:nvGraphicFramePr>
        <p:xfrm>
          <a:off x="2446020" y="4000500"/>
          <a:ext cx="2823210" cy="1956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3210"/>
              </a:tblGrid>
              <a:tr h="3425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Возраст, лет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176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население</a:t>
                      </a:r>
                    </a:p>
                    <a:p>
                      <a:pPr marL="18415"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</a:p>
                    <a:p>
                      <a:pPr marL="18415"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0–4</a:t>
                      </a:r>
                    </a:p>
                    <a:p>
                      <a:pPr marL="18415"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5–9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963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015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термины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470" y="1131570"/>
            <a:ext cx="11022330" cy="5246370"/>
          </a:xfrm>
        </p:spPr>
        <p:txBody>
          <a:bodyPr>
            <a:normAutofit/>
          </a:bodyPr>
          <a:lstStyle/>
          <a:p>
            <a:pPr marL="354013" lvl="0" indent="0">
              <a:lnSpc>
                <a:spcPct val="100000"/>
              </a:lnSpc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(шапка) 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няя часть 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в 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       размещаются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заголовки </a:t>
            </a:r>
            <a:r>
              <a:rPr 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 </a:t>
            </a:r>
            <a:r>
              <a: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 таблицы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данных, расположенный вертикально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таблицы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ряд данных, расположенный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Боковик таблицы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слева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графа таблицы, в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размещают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 подлежащее таблицы, либо названия сказуемого таблицы. </a:t>
            </a:r>
          </a:p>
          <a:p>
            <a:pPr marL="0" lvl="0" indent="360000">
              <a:lnSpc>
                <a:spcPct val="100000"/>
              </a:lnSpc>
              <a:buNone/>
            </a:pP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Прографка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часть таблицы, содержащая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60000">
              <a:lnSpc>
                <a:spcPct val="100000"/>
              </a:lnSpc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относящиеся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 заголовку и боковику таблицы. </a:t>
            </a:r>
          </a:p>
        </p:txBody>
      </p:sp>
    </p:spTree>
    <p:extLst>
      <p:ext uri="{BB962C8B-B14F-4D97-AF65-F5344CB8AC3E}">
        <p14:creationId xmlns:p14="http://schemas.microsoft.com/office/powerpoint/2010/main" val="3874949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78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повторяющегося текста словосочетанием То же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11530"/>
            <a:ext cx="10515600" cy="5840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повтор заголовка,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повторении подряд двух-, трех- и многострочного заголовка боковика 1-й повторяющийся заголовок рекомендуется заменять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последующие кавычками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Частичный повтор заголовка.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повторяется только часть заголовка, а другая его часть меняется, то повторяющуюся часть заменить  сочетанием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приему прибегают тогда, когда он дает большую экономию, чем вынос повторяющейся части в заголовок старшей ступени.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56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Нерекомендуемые случаи замены текста таблицы кавычками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7270"/>
            <a:ext cx="10515600" cy="515969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принята замена кавычками: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знаков;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обозначений единиц величины;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инициальных аббревиатур (МХАТ);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марок машин и механизмов, включающих аббревиатуру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сокращенных обозначений нормативных документов (ТУ, ГОСТ и 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с номерами;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переносе повторяющегося текста на новую полосу.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445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5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Отточие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30" y="982980"/>
            <a:ext cx="10999470" cy="5193983"/>
          </a:xfrm>
        </p:spPr>
        <p:txBody>
          <a:bodyPr>
            <a:normAutofit/>
          </a:bodyPr>
          <a:lstStyle/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Пространство заполненное точками. </a:t>
            </a:r>
          </a:p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обязательным. Ставится для того, чтобы не дать глазу читателя соскользнуть на нижнюю или верхнюю строчку при отрыве заголовка боковика от начала табличной строки в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прографке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Решение о постановке отточия должно быть единым  для все книги.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Недопустимо проставлять отточие: 1) после двух- или многострочного заголовка при выравнивании табличной строки по его верхней строке;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после чисел в цифровой форме, составляющих боковик (в этом случае боковик может быть придвинут к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прографке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3) если после заголовка боковика умещается меньше трех точек.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224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11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горизонтальных линеек, разделяющих таблицы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91540"/>
            <a:ext cx="10515600" cy="528542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линейки целесообразно использовать: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распашных продольных таблицах;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сложных многострочных текстовых  ячейках, когда сдвиг строки может привести к неверному чтению таблицы;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необходимости объединения нескольких ячеек с одинаковыми данными, когда при одном разрыве вертикальных линеек чтение таблицы будет затруднено.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904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49149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условных математических обозначений 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74420"/>
            <a:ext cx="10515600" cy="510254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понятия перед цифрами: не более (≤), не менее  ( ≥),  менее (&lt;), более (&gt;), приблизительно  (~) и т.п.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об отсутствии сведений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Ставят многоточие (…) или пишут: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свед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об отсутствии явления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явление не наблюдается, 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нет и не будет возможности проставить какие-либо сведения, то взамен ставят тире. Оставлять пустой ячейку не рекомендуется</a:t>
            </a:r>
          </a:p>
        </p:txBody>
      </p:sp>
    </p:spTree>
    <p:extLst>
      <p:ext uri="{BB962C8B-B14F-4D97-AF65-F5344CB8AC3E}">
        <p14:creationId xmlns:p14="http://schemas.microsoft.com/office/powerpoint/2010/main" val="2914208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4311"/>
            <a:ext cx="10515600" cy="4914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чисел в графах 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4390"/>
            <a:ext cx="10515600" cy="60236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следующими условиями: </a:t>
            </a:r>
          </a:p>
          <a:p>
            <a:pPr marL="0" lv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Числовые значения одной величины.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 в графах так, что чтобы единицы находились над единицами, десятки – под десятками, сотни под сотнями.</a:t>
            </a:r>
          </a:p>
          <a:p>
            <a:pPr marL="0" lv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Числовые значения неодинаковых величин.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графах посредине (в красную строку).</a:t>
            </a:r>
          </a:p>
          <a:p>
            <a:pPr marL="0" lv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 значений величин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(через тире или многоточие). Тире (многоточие) выключают посредине формата графы, а числа ровняют по тире (многоточию).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52709"/>
              </p:ext>
            </p:extLst>
          </p:nvPr>
        </p:nvGraphicFramePr>
        <p:xfrm>
          <a:off x="4377690" y="3954781"/>
          <a:ext cx="5417820" cy="2171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6519"/>
                <a:gridCol w="2711301"/>
              </a:tblGrid>
              <a:tr h="8143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Одна величина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Неодинаковые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величины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7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4,7-8,9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28–53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683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85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 на группы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74420"/>
            <a:ext cx="10515600" cy="5102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 на группы справа на лево по три: 35 784; 5 826.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разбиваются в числах, обозначающих год, номера машин, ГОСТы и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иному номера телефонов. 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Дробные числа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1/5; 5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десятичных дробей, как и целые числа, делятся пробелами на группы по 3 знака в каждой, но в обратном направлении по сравнению с целыми (слева направо) 25,128 137; 20 158,675 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292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315"/>
          </a:xfrm>
        </p:spPr>
        <p:txBody>
          <a:bodyPr>
            <a:normAutofit/>
          </a:bodyPr>
          <a:lstStyle/>
          <a:p>
            <a:pPr marL="0" indent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строк по отношению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двух- или многострочным заголовкам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боковика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таблицы из однострочных элементов ровняют по последней строке заголовка боковика.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Табличные строки с двух- или многострочными текстовыми элементами ровняют по верхней части боковика. 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строк с однострочными элементами и строк с двух- многострочными элементами.  Ровняют все строки по верхней строке, даже если строка с двух- и многострочными элементами в таблице. 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с номером по порядку в отдельной левой крайне графе предпочтительно ровнять по верхней строке заголовка боковика. 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74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примечаний к таблице и их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960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вида примечаний: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 в виде отдельной графы. Целесообразны, если в них нуждается большая часть строк, т.е. при условии заполнения данными значительной части графы, а также если при этом в таблице не будут образовываться пустоты из-за неравенства по числу строк примечания и элементов таблицы, к которым оно относится.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Примечания под таблицей. Целесообразны: 1) если относится лишь к незначительной части строк; 2) если они комментируют, поясняют, дополняют отдельные числа или текстовые элементы; 3) если они велики по объему и могут привести к образованию пустоты внутри таблицы.  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231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0021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</a:t>
            </a:r>
            <a:r>
              <a:rPr lang="ru-RU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подтабличных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примечаний с та</a:t>
            </a:r>
            <a:r>
              <a:rPr lang="ru-RU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блицей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880110"/>
            <a:ext cx="11258550" cy="5296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формы связи: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знаков сноски.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Применяется, когда примечания относятся к отдельным элементам таблицы (числам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прографке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одному из заголовков граф или боковика  и 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В качестве знаков сноски используются: 1) арабские цифры – порядковые номера на верхнюю линию шрифта (если примечания относится  к текстовым элементам); 2) звездочка (одна, две, три) на верхнюю линию, если примечание относится к отдельным цифрам или символам и их немного); 3) арабские цифры с закрывающей скобкой: 55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(когда примечаний к отдельным цифрам или символам больше трех; но способ не лучший, т.к. знак может быть принят за показатель степени); 4) звездочка с цифрой – порядковым номер и закрывающей скобкой: 55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*1)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80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5) одна звездочка на верхнюю линию шрифта у разных цифр и символов с повтором поясняемой цифры или символа в самом примечании.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Одинаковые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ставят у комментируемого места таблицы и перед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примечанием.</a:t>
            </a: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4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2.ppt-online.org/files2/slide/d/D7KpQXtLMlqYg4ocVJnmOhFePaUx8jfybRHsS5ZBw/slide-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370" y="171450"/>
            <a:ext cx="7977362" cy="59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246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8610"/>
            <a:ext cx="10515600" cy="586835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помощью заголовка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примечание или примечания относятся к таблице в целом,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быть оформлены так же, как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внутритекстовые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начинаться заголовком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повторе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комментируемых чисел или символов в примечании оно тоже может быть оформлено как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внутритекстовое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Напр.           </a:t>
            </a:r>
          </a:p>
          <a:p>
            <a:pPr marL="0" indent="0">
              <a:buNone/>
            </a:pP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 11*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участвующие в эксперименте   </a:t>
            </a:r>
          </a:p>
          <a:p>
            <a:pPr marL="0" indent="0">
              <a:buNone/>
            </a:pP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768048"/>
              </p:ext>
            </p:extLst>
          </p:nvPr>
        </p:nvGraphicFramePr>
        <p:xfrm>
          <a:off x="1428751" y="2674619"/>
          <a:ext cx="4732019" cy="782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585"/>
                <a:gridCol w="1639217"/>
                <a:gridCol w="1639217"/>
              </a:tblGrid>
              <a:tr h="26289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11*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289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23**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863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8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с текстом 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ссылки на таблицу в тексте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таблица относится к тексту ссылка на нее обязательна. 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 анализу таблицы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тексте, анализирующем или комментирующем таблицу, необходимо не пересказывать содержание, а формулировать основной вывод, к которому подводят табличные данные, или подчеркивать какую-нибудь особенность, или вводить доп. данные, резче выявляющие основные закономерности, выводимые из таблицы (напр.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числа, если в таблице приведены только абсолютные, и т. п.).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к таблице и анализ ее в тексте должны отвечать фактическому и смысловому содержанию таблицы, не вступать в противоречие с ним.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282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525940"/>
              </p:ext>
            </p:extLst>
          </p:nvPr>
        </p:nvGraphicFramePr>
        <p:xfrm>
          <a:off x="1291590" y="195547"/>
          <a:ext cx="9325610" cy="658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Acrobat Document" r:id="rId3" imgW="5667300" imgH="4000500" progId="AcroExch.Document.DC">
                  <p:embed/>
                </p:oleObj>
              </mc:Choice>
              <mc:Fallback>
                <p:oleObj name="Acrobat Document" r:id="rId3" imgW="5667300" imgH="40005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590" y="195547"/>
                        <a:ext cx="9325610" cy="6583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0504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0695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 </a:t>
            </a:r>
            <a:endParaRPr lang="ru-RU" sz="3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60120"/>
            <a:ext cx="10515600" cy="52168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условных обозначений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Арабские цифры.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 обозначают детали изображения, значение (название) которых расшифровывают в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тексте, проставляя после соответствующих слов либо и там, и там. </a:t>
            </a:r>
          </a:p>
          <a:p>
            <a:pPr marL="0" lvl="0" indent="0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Римские цифры.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Ими обозначают части изделий. </a:t>
            </a:r>
          </a:p>
          <a:p>
            <a:pPr marL="0" lvl="0" indent="0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Прописные буквы латинского алфавита.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Ими обозначают точки геометрических фигур, узлы изделий, вершины углов, электроизмерительные приборы и т.п. </a:t>
            </a:r>
          </a:p>
          <a:p>
            <a:pPr marL="0" lvl="0" indent="0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Прописные буквы русского или латинского алфавита с арабскими цифрами.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Ими обозначают элементы электрических схем. Число таких обозначений уменьшают, используя стандартные графические обозначения.</a:t>
            </a:r>
          </a:p>
          <a:p>
            <a:pPr marL="0" lvl="0" indent="0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Строчные буквы латинского и греческого алфавитов.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обозначают отрезки геометрических фигур, вторыми – углы на этих фигурах.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580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5740"/>
            <a:ext cx="10515600" cy="46863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цифр, обозначающих детали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7230"/>
            <a:ext cx="10515600" cy="598932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Цифры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условные обозначения деталей изображения следует располагать: </a:t>
            </a:r>
          </a:p>
          <a:p>
            <a:pPr marL="0" lv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пределами изображения, соединяя их с деталями выносками-линиями. 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горизонтали слева направо сверху или внизу вытянутого в длину изображения. 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вертикали сверху вниз слева или справа вытянутого в высоту изображения.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воображаемой окружности или овалу по направлению движения часовой стрелки. </a:t>
            </a:r>
          </a:p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выноскам-линиям 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Следует, чтобы линии-выноски:</a:t>
            </a:r>
          </a:p>
          <a:p>
            <a:pPr marL="0" lv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были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тонкими сплошными;</a:t>
            </a:r>
          </a:p>
          <a:p>
            <a:pPr marL="0" lv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не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пересекались между собой;</a:t>
            </a:r>
          </a:p>
          <a:p>
            <a:pPr marL="0" lv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не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параллельными линиям штриховки на изображениях;</a:t>
            </a:r>
          </a:p>
          <a:p>
            <a:pPr marL="0" lv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не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пересекали размерных выносных линий;</a:t>
            </a:r>
          </a:p>
          <a:p>
            <a:pPr marL="0" lvl="0" indent="0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пересекали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 возможную часть изображения.</a:t>
            </a:r>
          </a:p>
          <a:p>
            <a:pPr marL="0" indent="0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615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" y="433705"/>
            <a:ext cx="11628120" cy="4121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994410"/>
            <a:ext cx="11148060" cy="4160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нумерации иллюстраций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Сквозная нумерация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ней иллюстрации нумеруют от первой до последней в издании: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1;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 Рис. 15.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моноизданиях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число иллюстраций не велико.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– при необходимости ввести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дополнительную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иллюстрацию или исключить ненужную приходится менять номера всех последующих иллюстраций. </a:t>
            </a: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72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356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Индексационная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0130"/>
            <a:ext cx="10515600" cy="55092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две формы этого вида нумерации: </a:t>
            </a:r>
          </a:p>
          <a:p>
            <a:pPr marL="0" lv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главам – индекс состоит из номера главы и порядкового номера иллюстрации в этой главе; напр..: 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главе 1:                                                                 В главе 3: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1.1; Рис. 1.2; Рис. 1.3                                      Рис. 3.1; Рис. 3.2; Рис. 3.3  </a:t>
            </a:r>
          </a:p>
          <a:p>
            <a:pPr marL="0" lv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параграфам – индекс состоит и номера главы, номера параграфа и порядкового номера иллюстрации в параграфе; напр.: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главе 1 (§ 1.3):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1.3.1; Рис. 1.3.2; Рис. 1.3.3.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индексационная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нумерация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моноизданиях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условии, что индексы используются при нумерации заголовков, таблиц, формул.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Удобен вид нумерации, когда книгу пишет коллектив авторов. При выбросе или вставке иллюстраций достаточно изменить их нумерацию в пределах главы или параграфа.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0192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92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Постатейная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2980"/>
            <a:ext cx="10515600" cy="5193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Постатейной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 нумерацию иллюстраций в пределах каждого произведения в сборнике. Эта нумерация также может быть сквозной или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индексационной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Пораздельная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поглавная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нумерация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 применяется редко из-за того, что при ней усложняются ссылки на иллюстрации в тексте: приходится указывать не только номер иллюстрации, но и номер или заголовок главы. Она возможна, когда лишь небольшое число глав содержат иллюстрации и нет необходимости ссылаться в тексте одной главы на иллюстрации других глав.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215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594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номеров иллюстраций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537210"/>
            <a:ext cx="11170920" cy="608076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Ненумеруемые</a:t>
            </a:r>
            <a:r>
              <a:rPr lang="ru-RU" sz="5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иллюстрации 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Иллюстрации, не требующие ссылок в основном тексте 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иллюстрацию не требуется ссылаться в основном тексте, как например на портрет автора перед его произведением, или на портрет автора перед его произведением, или на портрет лица, которому посвящено издание, или на любые иллюстрации в литературно-худ. издании, нумеровать их нет никакой нужды, и подпись состоит только из словесного определения темы иллюстрации. </a:t>
            </a:r>
          </a:p>
          <a:p>
            <a:pPr marL="0" indent="0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Иллюстрация, единственная в издании или в произведении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Иллюстрацию не нумеруют, достаточно употребить слово </a:t>
            </a: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рисунок.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</a:t>
            </a: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размещенные рядом с комментирующим ее текстом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изданиях по искусству рядом с текстом размещается репродукция, причем нередко название иллюстрации в подписи повторяется в тексте разбора. Такие иллюстрации не нумеруются. </a:t>
            </a:r>
          </a:p>
          <a:p>
            <a:pPr marL="0" indent="0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</a:t>
            </a: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тема которой названа в заголовке подраздела 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издание построено так, что в каждой рубрике одна иллюстрация, тема которой определена в заголовке рубрике, нумеровать иллюстрации не требуется. </a:t>
            </a:r>
          </a:p>
          <a:p>
            <a:pPr marL="0" indent="0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1126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92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Подписи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иллюстрациям 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не требуется: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сюжет или персонаж ясны сами по себе, как, напр. в лит.-худ. издании, где портрет персонажа размещен на полосе или на развороте с заголовком подраздела – именем этого персонажа или где сюжетная иллюстрация портрет персонажа заверстаны рядом с текстом, повествующим о изображенном событии или описывающем персонажа. 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внутритекстовая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иллюстрация связана с текстом и в пояснениях не нуждается;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обобщающая  иллюстрация объединяет многие сюжеты, о  которых повествует текст литер.-худ. произведения;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тема иллюстрации в любом издании ясна сама по себе, а связать текст с иллюстрацией легко без подписи к ней.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38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" y="320041"/>
            <a:ext cx="10507980" cy="61721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термины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5860"/>
            <a:ext cx="10515600" cy="5011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Нумерационный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слово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Таблица и порядковый номер таблицы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Напр.:  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3 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название таблицы </a:t>
            </a: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548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43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подписи 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5870"/>
            <a:ext cx="10515600" cy="4931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полном виде в состав подписи входят: 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условное обозначение  иллюстрации – слово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номер иллюстрации: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5;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словесное определение темы иллюстрации;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легенда – сведения о месте хранения оригинала иллюстрации, его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дате создания и т.д.;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экспликация – расшифровка условных обозначений на иллюстрации или пояснение необозначенных деталей, лиц, изображений;</a:t>
            </a:r>
          </a:p>
          <a:p>
            <a:pPr marL="0" lv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комментарий к иллюстрации, если почему-то он не уместен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329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06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Пунктуационное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графическое оформление подписи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0110"/>
            <a:ext cx="10515600" cy="5296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 подписи никаких знаков препинания ставить не принято.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части подписи выделяют в отдельные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строки, точку между ним не ставят.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номером и тематической частью подписи ставят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точку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раздельной нумерации деталей каждого изображения одной иллюстрации после текста расшифровки условного обозначения каждого изображения перед расшифровкой условных обозначения деталей – двоеточие.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Напр. 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 Динамика изменения показателей в ходе эксперимента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научных изданиях рисунки оформляются: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– Этапы реализации непрерывного образования педагогических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коллективов школ исследуемой группы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259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8620"/>
            <a:ext cx="10515600" cy="62750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18. Характеристика возрастных групп педагогов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2010/11 уч. года по 2018/19 уч. год, в %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45228334"/>
              </p:ext>
            </p:extLst>
          </p:nvPr>
        </p:nvGraphicFramePr>
        <p:xfrm>
          <a:off x="1348740" y="457200"/>
          <a:ext cx="8812530" cy="48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01934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650765"/>
              </p:ext>
            </p:extLst>
          </p:nvPr>
        </p:nvGraphicFramePr>
        <p:xfrm>
          <a:off x="2377440" y="445769"/>
          <a:ext cx="7109460" cy="4972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 rot="10800000" flipV="1">
            <a:off x="80010" y="5704076"/>
            <a:ext cx="11738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16. Квалификационная категория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общеобразовательных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организаций, %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73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41252"/>
              </p:ext>
            </p:extLst>
          </p:nvPr>
        </p:nvGraphicFramePr>
        <p:xfrm>
          <a:off x="1360170" y="951957"/>
          <a:ext cx="8594815" cy="5471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9971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" y="297180"/>
            <a:ext cx="10713720" cy="587978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0190" y="5814745"/>
            <a:ext cx="7783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Квалификационная категория педагогов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общеобразовательных организаций, %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32137"/>
              </p:ext>
            </p:extLst>
          </p:nvPr>
        </p:nvGraphicFramePr>
        <p:xfrm>
          <a:off x="1428750" y="354330"/>
          <a:ext cx="9098280" cy="547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4548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7170"/>
            <a:ext cx="10515600" cy="59597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2.1.2. Динамика показателей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безбарьерной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среды 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25325253"/>
              </p:ext>
            </p:extLst>
          </p:nvPr>
        </p:nvGraphicFramePr>
        <p:xfrm>
          <a:off x="1588770" y="312102"/>
          <a:ext cx="9006840" cy="5208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58763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3830921"/>
              </p:ext>
            </p:extLst>
          </p:nvPr>
        </p:nvGraphicFramePr>
        <p:xfrm>
          <a:off x="731520" y="435429"/>
          <a:ext cx="10676709" cy="5485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54330" y="5951905"/>
            <a:ext cx="11532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15. Распределение педагогов по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стажу в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муниципальных образования области, в %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063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582930"/>
            <a:ext cx="10839450" cy="5594033"/>
          </a:xfrm>
        </p:spPr>
        <p:txBody>
          <a:bodyPr/>
          <a:lstStyle/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2.1.3. Изменение сети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ДОО, кол.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81124742"/>
              </p:ext>
            </p:extLst>
          </p:nvPr>
        </p:nvGraphicFramePr>
        <p:xfrm>
          <a:off x="834390" y="445770"/>
          <a:ext cx="9692640" cy="506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3866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181275"/>
              </p:ext>
            </p:extLst>
          </p:nvPr>
        </p:nvGraphicFramePr>
        <p:xfrm>
          <a:off x="1154431" y="319315"/>
          <a:ext cx="10195740" cy="5121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 rot="10800000" flipV="1">
            <a:off x="2091690" y="5378738"/>
            <a:ext cx="8275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13. Характеристика возрастных групп педагогов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период с 2010/11 уч. года по 2018/19 уч. год, в %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91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Нумерационный 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таблицы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7290"/>
            <a:ext cx="10515600" cy="4999673"/>
          </a:xfrm>
        </p:spPr>
        <p:txBody>
          <a:bodyPr/>
          <a:lstStyle/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нужна для того, чтобы упростить связь таблицы с текстом; при ссылке достаточно указать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(табл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5).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бы номера  не было в тексте пришлось бы при ссылке полностью давать название таблицы.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Единственную таблицу в тексте не нумеруют; при ссылке указывают в круглых скобках (табл.)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6035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64255"/>
            <a:ext cx="10515600" cy="4412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Мильчин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Э., Чельцова Л. К. Справочник издателя и автора : Редакционно-издательское оформление издания / А.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Мильчин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Л.Чельцова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Изд-во Студия Артемия Лебедева, 2018. – 1100 с.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2389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2990"/>
            <a:ext cx="10515600" cy="5113973"/>
          </a:xfrm>
        </p:spPr>
        <p:txBody>
          <a:bodyPr>
            <a:normAutofit/>
          </a:bodyPr>
          <a:lstStyle/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распространена форма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номер арабскими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цифрами. Нумерационный заголовок обычно ставят над тематическим заголовком,  выделяют курсивом, размещают в правый край набора. Если в издании есть приложения с таблицами, то таблицы в приложении нумеруют римскими цифрами.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Напр. 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3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социального опыта у дошкольников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52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b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диссертациях, авторефератах диссертаций, некоторых сборниках статей (оговаривается в требованиях к оформлению) нумерационный заголовок и тематический заголовок оформляются следующим образом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Итоговая оценка результативности методического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16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786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нумерации</a:t>
            </a:r>
            <a:r>
              <a:rPr lang="ru-RU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760" y="956945"/>
            <a:ext cx="10515600" cy="4351338"/>
          </a:xfrm>
        </p:spPr>
        <p:txBody>
          <a:bodyPr/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Нумерация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сквозной через все издание, сквозной постатейной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индексационной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последнем случае в первой главе номера будут выглядеть 1.1, 1.2 и т. п., во 2-й – 2.1, 2.2 и т.п.  Первая цифра обозначает номер главы,  вторая – номер таблицы в ней.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таблица единственная в статье – ее не нумеруют.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246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9255"/>
          </a:xfrm>
        </p:spPr>
        <p:txBody>
          <a:bodyPr>
            <a:normAutofit fontScale="90000"/>
          </a:bodyPr>
          <a:lstStyle/>
          <a:p>
            <a:pPr marL="228600" lvl="0" indent="-228600" algn="ctr">
              <a:lnSpc>
                <a:spcPct val="107000"/>
              </a:lnSpc>
              <a:spcBef>
                <a:spcPts val="1000"/>
              </a:spcBef>
            </a:pPr>
            <a:r>
              <a:rPr lang="ru-RU" sz="15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5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заголовок таблицы</a:t>
            </a:r>
            <a:r>
              <a:rPr lang="ru-RU" sz="33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3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930" y="880110"/>
            <a:ext cx="10515600" cy="5715000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 </a:t>
            </a: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тему и содержание таблицы.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Ставят над таблицей под ее нумерацией, выделяют полужирным начертанием, без знака препинания в конце. Не требуется тематический заголовок, когда таблица целиком составляет содержание параграфа или другого подраздела.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</a:t>
            </a:r>
            <a:r>
              <a:rPr lang="ru-RU" sz="3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3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заголовку </a:t>
            </a:r>
            <a:r>
              <a:rPr lang="ru-RU" sz="3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таблицы </a:t>
            </a:r>
            <a:endParaRPr lang="ru-RU" sz="31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Заголовок должен быть точным, соответствовать назначению и содержанию таблицы,  выразительность и краткость.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Неточными являются заголовки, которые </a:t>
            </a:r>
            <a:r>
              <a:rPr lang="ru-RU" sz="31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неполностью</a:t>
            </a: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охватывают содержание таблицы, или шире, чем содержание.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выразительными являются заголовки, которые не выявляют основное значение  таблицы, ее суть, тенденцию, которую она выражает. 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Хорошо если название начинается со слов «Рост», «Динамика» и т. 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1960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2965</Words>
  <Application>Microsoft Office PowerPoint</Application>
  <PresentationFormat>Широкоэкранный</PresentationFormat>
  <Paragraphs>340</Paragraphs>
  <Slides>50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Тема Office</vt:lpstr>
      <vt:lpstr>Acrobat Document</vt:lpstr>
      <vt:lpstr>Оформление таблиц и рисунков в научных и учебно-методических публикациях </vt:lpstr>
      <vt:lpstr>Используемые термины</vt:lpstr>
      <vt:lpstr>Презентация PowerPoint</vt:lpstr>
      <vt:lpstr>Используемые термины </vt:lpstr>
      <vt:lpstr> Нумерационный заголовок таблицы </vt:lpstr>
      <vt:lpstr>Форма </vt:lpstr>
      <vt:lpstr> Форма  </vt:lpstr>
      <vt:lpstr>Система нумерации </vt:lpstr>
      <vt:lpstr>  Тематический заголовок таблицы </vt:lpstr>
      <vt:lpstr> Заголовок над продолжением  или окончание таблицы на последующих полосах </vt:lpstr>
      <vt:lpstr>Логическая соподчиненность элементов</vt:lpstr>
      <vt:lpstr> Перестройка поперечной таблицы в продольную  </vt:lpstr>
      <vt:lpstr> Единообразие построения однотипных таблиц </vt:lpstr>
      <vt:lpstr> Устранение лишних слов  </vt:lpstr>
      <vt:lpstr> Деление ячейки над боковиком косой линейкой  </vt:lpstr>
      <vt:lpstr> Грамматическая форма заголовков граф  </vt:lpstr>
      <vt:lpstr> Обозначение единиц величин  </vt:lpstr>
      <vt:lpstr>Расположение заголовков граф внутри своей ячейки  </vt:lpstr>
      <vt:lpstr> Оформление боковика  Соединительный заголовок В том числе  </vt:lpstr>
      <vt:lpstr>Замена повторяющегося текста словосочетанием То же  </vt:lpstr>
      <vt:lpstr>Нерекомендуемые случаи замены текста таблицы кавычками </vt:lpstr>
      <vt:lpstr>Отточие </vt:lpstr>
      <vt:lpstr>Использование горизонтальных линеек, разделяющих таблицы</vt:lpstr>
      <vt:lpstr> Использование условных математических обозначений  </vt:lpstr>
      <vt:lpstr> Расположение чисел в графах  </vt:lpstr>
      <vt:lpstr> Деление числе на группы  </vt:lpstr>
      <vt:lpstr>Расположение строк по отношению  к двух- или многострочным заголовкам боковика</vt:lpstr>
      <vt:lpstr>Виды примечаний к таблице и их употребление </vt:lpstr>
      <vt:lpstr> Формы связи подтабличных примечаний с таблицей </vt:lpstr>
      <vt:lpstr>Презентация PowerPoint</vt:lpstr>
      <vt:lpstr> Связь таблицы с текстом  </vt:lpstr>
      <vt:lpstr>Презентация PowerPoint</vt:lpstr>
      <vt:lpstr>Иллюстрации </vt:lpstr>
      <vt:lpstr> Расположение цифр, обозначающих детали изображения </vt:lpstr>
      <vt:lpstr> Нумерация иллюстраций   </vt:lpstr>
      <vt:lpstr> Индексационная нумерация </vt:lpstr>
      <vt:lpstr> Постатейная нумерация </vt:lpstr>
      <vt:lpstr> Форма номеров иллюстраций </vt:lpstr>
      <vt:lpstr> Подписи к иллюстрациям   </vt:lpstr>
      <vt:lpstr> Состав элементов подписи  </vt:lpstr>
      <vt:lpstr> Пунктуационное и графическое оформление подписи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Рекомендуемая литература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рисунков и таблиц и в</dc:title>
  <dc:creator>k313</dc:creator>
  <cp:lastModifiedBy>k313</cp:lastModifiedBy>
  <cp:revision>61</cp:revision>
  <cp:lastPrinted>2020-02-27T02:23:57Z</cp:lastPrinted>
  <dcterms:created xsi:type="dcterms:W3CDTF">2020-02-25T01:16:39Z</dcterms:created>
  <dcterms:modified xsi:type="dcterms:W3CDTF">2020-03-02T03:52:15Z</dcterms:modified>
</cp:coreProperties>
</file>